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315" r:id="rId3"/>
    <p:sldId id="316" r:id="rId4"/>
    <p:sldId id="324" r:id="rId5"/>
    <p:sldId id="325" r:id="rId6"/>
    <p:sldId id="317" r:id="rId7"/>
    <p:sldId id="328" r:id="rId8"/>
    <p:sldId id="327" r:id="rId9"/>
    <p:sldId id="326" r:id="rId10"/>
    <p:sldId id="330" r:id="rId11"/>
    <p:sldId id="319" r:id="rId12"/>
    <p:sldId id="320" r:id="rId13"/>
    <p:sldId id="321" r:id="rId14"/>
    <p:sldId id="322" r:id="rId15"/>
    <p:sldId id="323" r:id="rId16"/>
    <p:sldId id="308" r:id="rId17"/>
    <p:sldId id="309" r:id="rId18"/>
    <p:sldId id="293" r:id="rId19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Cyr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0000"/>
    <a:srgbClr val="003399"/>
    <a:srgbClr val="3399FF"/>
    <a:srgbClr val="FF1D1D"/>
    <a:srgbClr val="FFFF99"/>
    <a:srgbClr val="CCFFCC"/>
    <a:srgbClr val="FFCC66"/>
    <a:srgbClr val="99CCFF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19" autoAdjust="0"/>
    <p:restoredTop sz="90929"/>
  </p:normalViewPr>
  <p:slideViewPr>
    <p:cSldViewPr>
      <p:cViewPr varScale="1">
        <p:scale>
          <a:sx n="71" d="100"/>
          <a:sy n="71" d="100"/>
        </p:scale>
        <p:origin x="-1260" y="42"/>
      </p:cViewPr>
      <p:guideLst>
        <p:guide orient="horz" pos="2160"/>
        <p:guide orient="horz" pos="3984"/>
        <p:guide orient="horz" pos="1056"/>
        <p:guide orient="horz" pos="3744"/>
        <p:guide orient="horz" pos="1776"/>
        <p:guide pos="2832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Cyr" pitchFamily="34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Cyr" pitchFamily="34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Cyr" pitchFamily="34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Cyr" pitchFamily="34" charset="-52"/>
              </a:defRPr>
            </a:lvl1pPr>
          </a:lstStyle>
          <a:p>
            <a:pPr>
              <a:defRPr/>
            </a:pPr>
            <a:fld id="{22928451-E964-4643-B968-D739401C59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C236741-101E-40F2-8634-81FB063AAF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838200"/>
            <a:ext cx="21717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838200"/>
            <a:ext cx="63627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4267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267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002896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0" tIns="0" rIns="21600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9pPr>
          </a:lstStyle>
          <a:p>
            <a:pPr algn="r" eaLnBrk="1" hangingPunct="1">
              <a:defRPr/>
            </a:pPr>
            <a:endParaRPr lang="ru-RU" altLang="ru-RU" sz="1000" b="1" smtClean="0">
              <a:solidFill>
                <a:schemeClr val="bg1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838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8686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9" name="Freeform 14"/>
          <p:cNvSpPr>
            <a:spLocks noChangeAspect="1" noEditPoints="1"/>
          </p:cNvSpPr>
          <p:nvPr userDrawn="1"/>
        </p:nvSpPr>
        <p:spPr bwMode="auto">
          <a:xfrm>
            <a:off x="228600" y="87313"/>
            <a:ext cx="1619250" cy="185737"/>
          </a:xfrm>
          <a:custGeom>
            <a:avLst/>
            <a:gdLst>
              <a:gd name="T0" fmla="*/ 2147483647 w 16524"/>
              <a:gd name="T1" fmla="*/ 2147483647 h 1890"/>
              <a:gd name="T2" fmla="*/ 2147483647 w 16524"/>
              <a:gd name="T3" fmla="*/ 2147483647 h 1890"/>
              <a:gd name="T4" fmla="*/ 2147483647 w 16524"/>
              <a:gd name="T5" fmla="*/ 2147483647 h 1890"/>
              <a:gd name="T6" fmla="*/ 2147483647 w 16524"/>
              <a:gd name="T7" fmla="*/ 2147483647 h 1890"/>
              <a:gd name="T8" fmla="*/ 2147483647 w 16524"/>
              <a:gd name="T9" fmla="*/ 2147483647 h 1890"/>
              <a:gd name="T10" fmla="*/ 2147483647 w 16524"/>
              <a:gd name="T11" fmla="*/ 2147483647 h 1890"/>
              <a:gd name="T12" fmla="*/ 2147483647 w 16524"/>
              <a:gd name="T13" fmla="*/ 2147483647 h 1890"/>
              <a:gd name="T14" fmla="*/ 2147483647 w 16524"/>
              <a:gd name="T15" fmla="*/ 2147483647 h 1890"/>
              <a:gd name="T16" fmla="*/ 2147483647 w 16524"/>
              <a:gd name="T17" fmla="*/ 2147483647 h 1890"/>
              <a:gd name="T18" fmla="*/ 2147483647 w 16524"/>
              <a:gd name="T19" fmla="*/ 2147483647 h 1890"/>
              <a:gd name="T20" fmla="*/ 2147483647 w 16524"/>
              <a:gd name="T21" fmla="*/ 2147483647 h 1890"/>
              <a:gd name="T22" fmla="*/ 2147483647 w 16524"/>
              <a:gd name="T23" fmla="*/ 2147483647 h 1890"/>
              <a:gd name="T24" fmla="*/ 2147483647 w 16524"/>
              <a:gd name="T25" fmla="*/ 2147483647 h 1890"/>
              <a:gd name="T26" fmla="*/ 2147483647 w 16524"/>
              <a:gd name="T27" fmla="*/ 2147483647 h 1890"/>
              <a:gd name="T28" fmla="*/ 2147483647 w 16524"/>
              <a:gd name="T29" fmla="*/ 2147483647 h 1890"/>
              <a:gd name="T30" fmla="*/ 2147483647 w 16524"/>
              <a:gd name="T31" fmla="*/ 2147483647 h 1890"/>
              <a:gd name="T32" fmla="*/ 2147483647 w 16524"/>
              <a:gd name="T33" fmla="*/ 0 h 1890"/>
              <a:gd name="T34" fmla="*/ 2147483647 w 16524"/>
              <a:gd name="T35" fmla="*/ 0 h 1890"/>
              <a:gd name="T36" fmla="*/ 2147483647 w 16524"/>
              <a:gd name="T37" fmla="*/ 2147483647 h 1890"/>
              <a:gd name="T38" fmla="*/ 2147483647 w 16524"/>
              <a:gd name="T39" fmla="*/ 2147483647 h 1890"/>
              <a:gd name="T40" fmla="*/ 2147483647 w 16524"/>
              <a:gd name="T41" fmla="*/ 2147483647 h 1890"/>
              <a:gd name="T42" fmla="*/ 2147483647 w 16524"/>
              <a:gd name="T43" fmla="*/ 2147483647 h 1890"/>
              <a:gd name="T44" fmla="*/ 2147483647 w 16524"/>
              <a:gd name="T45" fmla="*/ 2147483647 h 1890"/>
              <a:gd name="T46" fmla="*/ 2147483647 w 16524"/>
              <a:gd name="T47" fmla="*/ 2147483647 h 1890"/>
              <a:gd name="T48" fmla="*/ 2147483647 w 16524"/>
              <a:gd name="T49" fmla="*/ 2147483647 h 1890"/>
              <a:gd name="T50" fmla="*/ 2147483647 w 16524"/>
              <a:gd name="T51" fmla="*/ 2147483647 h 1890"/>
              <a:gd name="T52" fmla="*/ 2147483647 w 16524"/>
              <a:gd name="T53" fmla="*/ 2147483647 h 1890"/>
              <a:gd name="T54" fmla="*/ 2147483647 w 16524"/>
              <a:gd name="T55" fmla="*/ 2147483647 h 1890"/>
              <a:gd name="T56" fmla="*/ 2147483647 w 16524"/>
              <a:gd name="T57" fmla="*/ 2147483647 h 1890"/>
              <a:gd name="T58" fmla="*/ 2147483647 w 16524"/>
              <a:gd name="T59" fmla="*/ 2147483647 h 1890"/>
              <a:gd name="T60" fmla="*/ 2147483647 w 16524"/>
              <a:gd name="T61" fmla="*/ 2147483647 h 1890"/>
              <a:gd name="T62" fmla="*/ 2147483647 w 16524"/>
              <a:gd name="T63" fmla="*/ 2147483647 h 1890"/>
              <a:gd name="T64" fmla="*/ 2147483647 w 16524"/>
              <a:gd name="T65" fmla="*/ 2147483647 h 1890"/>
              <a:gd name="T66" fmla="*/ 2147483647 w 16524"/>
              <a:gd name="T67" fmla="*/ 2147483647 h 1890"/>
              <a:gd name="T68" fmla="*/ 2147483647 w 16524"/>
              <a:gd name="T69" fmla="*/ 2147483647 h 1890"/>
              <a:gd name="T70" fmla="*/ 2147483647 w 16524"/>
              <a:gd name="T71" fmla="*/ 2147483647 h 1890"/>
              <a:gd name="T72" fmla="*/ 2147483647 w 16524"/>
              <a:gd name="T73" fmla="*/ 2147483647 h 1890"/>
              <a:gd name="T74" fmla="*/ 2147483647 w 16524"/>
              <a:gd name="T75" fmla="*/ 2147483647 h 1890"/>
              <a:gd name="T76" fmla="*/ 2147483647 w 16524"/>
              <a:gd name="T77" fmla="*/ 2147483647 h 1890"/>
              <a:gd name="T78" fmla="*/ 2147483647 w 16524"/>
              <a:gd name="T79" fmla="*/ 2147483647 h 1890"/>
              <a:gd name="T80" fmla="*/ 2147483647 w 16524"/>
              <a:gd name="T81" fmla="*/ 2147483647 h 1890"/>
              <a:gd name="T82" fmla="*/ 2147483647 w 16524"/>
              <a:gd name="T83" fmla="*/ 2147483647 h 1890"/>
              <a:gd name="T84" fmla="*/ 2147483647 w 16524"/>
              <a:gd name="T85" fmla="*/ 2147483647 h 1890"/>
              <a:gd name="T86" fmla="*/ 2147483647 w 16524"/>
              <a:gd name="T87" fmla="*/ 2147483647 h 1890"/>
              <a:gd name="T88" fmla="*/ 2147483647 w 16524"/>
              <a:gd name="T89" fmla="*/ 2147483647 h 1890"/>
              <a:gd name="T90" fmla="*/ 2147483647 w 16524"/>
              <a:gd name="T91" fmla="*/ 2147483647 h 1890"/>
              <a:gd name="T92" fmla="*/ 2147483647 w 16524"/>
              <a:gd name="T93" fmla="*/ 2147483647 h 1890"/>
              <a:gd name="T94" fmla="*/ 2147483647 w 16524"/>
              <a:gd name="T95" fmla="*/ 2147483647 h 1890"/>
              <a:gd name="T96" fmla="*/ 2147483647 w 16524"/>
              <a:gd name="T97" fmla="*/ 2147483647 h 1890"/>
              <a:gd name="T98" fmla="*/ 2147483647 w 16524"/>
              <a:gd name="T99" fmla="*/ 2147483647 h 1890"/>
              <a:gd name="T100" fmla="*/ 2147483647 w 16524"/>
              <a:gd name="T101" fmla="*/ 2147483647 h 1890"/>
              <a:gd name="T102" fmla="*/ 2147483647 w 16524"/>
              <a:gd name="T103" fmla="*/ 2147483647 h 1890"/>
              <a:gd name="T104" fmla="*/ 2147483647 w 16524"/>
              <a:gd name="T105" fmla="*/ 2147483647 h 1890"/>
              <a:gd name="T106" fmla="*/ 2147483647 w 16524"/>
              <a:gd name="T107" fmla="*/ 2147483647 h 1890"/>
              <a:gd name="T108" fmla="*/ 2147483647 w 16524"/>
              <a:gd name="T109" fmla="*/ 2147483647 h 189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6524" h="1890">
                <a:moveTo>
                  <a:pt x="2594" y="439"/>
                </a:moveTo>
                <a:lnTo>
                  <a:pt x="2671" y="434"/>
                </a:lnTo>
                <a:lnTo>
                  <a:pt x="2746" y="427"/>
                </a:lnTo>
                <a:lnTo>
                  <a:pt x="2820" y="421"/>
                </a:lnTo>
                <a:lnTo>
                  <a:pt x="2894" y="413"/>
                </a:lnTo>
                <a:lnTo>
                  <a:pt x="2965" y="405"/>
                </a:lnTo>
                <a:lnTo>
                  <a:pt x="3036" y="396"/>
                </a:lnTo>
                <a:lnTo>
                  <a:pt x="3108" y="387"/>
                </a:lnTo>
                <a:lnTo>
                  <a:pt x="3178" y="380"/>
                </a:lnTo>
                <a:lnTo>
                  <a:pt x="3178" y="1481"/>
                </a:lnTo>
                <a:lnTo>
                  <a:pt x="3354" y="1481"/>
                </a:lnTo>
                <a:lnTo>
                  <a:pt x="3527" y="1481"/>
                </a:lnTo>
                <a:lnTo>
                  <a:pt x="3696" y="1481"/>
                </a:lnTo>
                <a:lnTo>
                  <a:pt x="3865" y="1481"/>
                </a:lnTo>
                <a:lnTo>
                  <a:pt x="4033" y="1481"/>
                </a:lnTo>
                <a:lnTo>
                  <a:pt x="4201" y="1481"/>
                </a:lnTo>
                <a:lnTo>
                  <a:pt x="4372" y="1481"/>
                </a:lnTo>
                <a:lnTo>
                  <a:pt x="4544" y="1481"/>
                </a:lnTo>
                <a:lnTo>
                  <a:pt x="4544" y="1881"/>
                </a:lnTo>
                <a:lnTo>
                  <a:pt x="4800" y="1876"/>
                </a:lnTo>
                <a:lnTo>
                  <a:pt x="5055" y="1870"/>
                </a:lnTo>
                <a:lnTo>
                  <a:pt x="5310" y="1864"/>
                </a:lnTo>
                <a:lnTo>
                  <a:pt x="5564" y="1856"/>
                </a:lnTo>
                <a:lnTo>
                  <a:pt x="5819" y="1848"/>
                </a:lnTo>
                <a:lnTo>
                  <a:pt x="6072" y="1837"/>
                </a:lnTo>
                <a:lnTo>
                  <a:pt x="6326" y="1828"/>
                </a:lnTo>
                <a:lnTo>
                  <a:pt x="6579" y="1817"/>
                </a:lnTo>
                <a:lnTo>
                  <a:pt x="7086" y="1794"/>
                </a:lnTo>
                <a:lnTo>
                  <a:pt x="7594" y="1771"/>
                </a:lnTo>
                <a:lnTo>
                  <a:pt x="8102" y="1747"/>
                </a:lnTo>
                <a:lnTo>
                  <a:pt x="8613" y="1724"/>
                </a:lnTo>
                <a:lnTo>
                  <a:pt x="8725" y="1563"/>
                </a:lnTo>
                <a:lnTo>
                  <a:pt x="8836" y="1403"/>
                </a:lnTo>
                <a:lnTo>
                  <a:pt x="8948" y="1243"/>
                </a:lnTo>
                <a:lnTo>
                  <a:pt x="9059" y="1083"/>
                </a:lnTo>
                <a:lnTo>
                  <a:pt x="9170" y="923"/>
                </a:lnTo>
                <a:lnTo>
                  <a:pt x="9281" y="764"/>
                </a:lnTo>
                <a:lnTo>
                  <a:pt x="9393" y="606"/>
                </a:lnTo>
                <a:lnTo>
                  <a:pt x="9504" y="448"/>
                </a:lnTo>
                <a:lnTo>
                  <a:pt x="9504" y="1413"/>
                </a:lnTo>
                <a:lnTo>
                  <a:pt x="9316" y="1403"/>
                </a:lnTo>
                <a:lnTo>
                  <a:pt x="9316" y="1685"/>
                </a:lnTo>
                <a:lnTo>
                  <a:pt x="10216" y="1620"/>
                </a:lnTo>
                <a:lnTo>
                  <a:pt x="11117" y="1557"/>
                </a:lnTo>
                <a:lnTo>
                  <a:pt x="12018" y="1494"/>
                </a:lnTo>
                <a:lnTo>
                  <a:pt x="12920" y="1433"/>
                </a:lnTo>
                <a:lnTo>
                  <a:pt x="13822" y="1370"/>
                </a:lnTo>
                <a:lnTo>
                  <a:pt x="14724" y="1307"/>
                </a:lnTo>
                <a:lnTo>
                  <a:pt x="15624" y="1244"/>
                </a:lnTo>
                <a:lnTo>
                  <a:pt x="16524" y="1179"/>
                </a:lnTo>
                <a:lnTo>
                  <a:pt x="15681" y="1049"/>
                </a:lnTo>
                <a:lnTo>
                  <a:pt x="14836" y="919"/>
                </a:lnTo>
                <a:lnTo>
                  <a:pt x="13993" y="790"/>
                </a:lnTo>
                <a:lnTo>
                  <a:pt x="13148" y="662"/>
                </a:lnTo>
                <a:lnTo>
                  <a:pt x="12303" y="535"/>
                </a:lnTo>
                <a:lnTo>
                  <a:pt x="11459" y="406"/>
                </a:lnTo>
                <a:lnTo>
                  <a:pt x="10615" y="277"/>
                </a:lnTo>
                <a:lnTo>
                  <a:pt x="9772" y="146"/>
                </a:lnTo>
                <a:lnTo>
                  <a:pt x="9723" y="142"/>
                </a:lnTo>
                <a:lnTo>
                  <a:pt x="9674" y="139"/>
                </a:lnTo>
                <a:lnTo>
                  <a:pt x="9624" y="135"/>
                </a:lnTo>
                <a:lnTo>
                  <a:pt x="9575" y="132"/>
                </a:lnTo>
                <a:lnTo>
                  <a:pt x="9526" y="128"/>
                </a:lnTo>
                <a:lnTo>
                  <a:pt x="9478" y="125"/>
                </a:lnTo>
                <a:lnTo>
                  <a:pt x="9431" y="121"/>
                </a:lnTo>
                <a:lnTo>
                  <a:pt x="9386" y="116"/>
                </a:lnTo>
                <a:lnTo>
                  <a:pt x="9291" y="259"/>
                </a:lnTo>
                <a:lnTo>
                  <a:pt x="9198" y="399"/>
                </a:lnTo>
                <a:lnTo>
                  <a:pt x="9106" y="539"/>
                </a:lnTo>
                <a:lnTo>
                  <a:pt x="9015" y="679"/>
                </a:lnTo>
                <a:lnTo>
                  <a:pt x="8923" y="819"/>
                </a:lnTo>
                <a:lnTo>
                  <a:pt x="8831" y="960"/>
                </a:lnTo>
                <a:lnTo>
                  <a:pt x="8738" y="1102"/>
                </a:lnTo>
                <a:lnTo>
                  <a:pt x="8643" y="1247"/>
                </a:lnTo>
                <a:lnTo>
                  <a:pt x="8643" y="341"/>
                </a:lnTo>
                <a:lnTo>
                  <a:pt x="8822" y="341"/>
                </a:lnTo>
                <a:lnTo>
                  <a:pt x="8822" y="68"/>
                </a:lnTo>
                <a:lnTo>
                  <a:pt x="8744" y="65"/>
                </a:lnTo>
                <a:lnTo>
                  <a:pt x="8664" y="61"/>
                </a:lnTo>
                <a:lnTo>
                  <a:pt x="8580" y="58"/>
                </a:lnTo>
                <a:lnTo>
                  <a:pt x="8495" y="55"/>
                </a:lnTo>
                <a:lnTo>
                  <a:pt x="8412" y="53"/>
                </a:lnTo>
                <a:lnTo>
                  <a:pt x="8330" y="50"/>
                </a:lnTo>
                <a:lnTo>
                  <a:pt x="8252" y="49"/>
                </a:lnTo>
                <a:lnTo>
                  <a:pt x="8178" y="48"/>
                </a:lnTo>
                <a:lnTo>
                  <a:pt x="8178" y="312"/>
                </a:lnTo>
                <a:lnTo>
                  <a:pt x="8366" y="321"/>
                </a:lnTo>
                <a:lnTo>
                  <a:pt x="8366" y="1462"/>
                </a:lnTo>
                <a:lnTo>
                  <a:pt x="8217" y="1469"/>
                </a:lnTo>
                <a:lnTo>
                  <a:pt x="8066" y="1478"/>
                </a:lnTo>
                <a:lnTo>
                  <a:pt x="7915" y="1486"/>
                </a:lnTo>
                <a:lnTo>
                  <a:pt x="7763" y="1496"/>
                </a:lnTo>
                <a:lnTo>
                  <a:pt x="7612" y="1505"/>
                </a:lnTo>
                <a:lnTo>
                  <a:pt x="7463" y="1513"/>
                </a:lnTo>
                <a:lnTo>
                  <a:pt x="7314" y="1522"/>
                </a:lnTo>
                <a:lnTo>
                  <a:pt x="7168" y="1530"/>
                </a:lnTo>
                <a:lnTo>
                  <a:pt x="7168" y="273"/>
                </a:lnTo>
                <a:lnTo>
                  <a:pt x="7633" y="293"/>
                </a:lnTo>
                <a:lnTo>
                  <a:pt x="7643" y="468"/>
                </a:lnTo>
                <a:lnTo>
                  <a:pt x="7911" y="468"/>
                </a:lnTo>
                <a:lnTo>
                  <a:pt x="7911" y="29"/>
                </a:lnTo>
                <a:lnTo>
                  <a:pt x="7835" y="29"/>
                </a:lnTo>
                <a:lnTo>
                  <a:pt x="7761" y="28"/>
                </a:lnTo>
                <a:lnTo>
                  <a:pt x="7685" y="27"/>
                </a:lnTo>
                <a:lnTo>
                  <a:pt x="7609" y="25"/>
                </a:lnTo>
                <a:lnTo>
                  <a:pt x="7455" y="20"/>
                </a:lnTo>
                <a:lnTo>
                  <a:pt x="7302" y="14"/>
                </a:lnTo>
                <a:lnTo>
                  <a:pt x="7148" y="9"/>
                </a:lnTo>
                <a:lnTo>
                  <a:pt x="6995" y="4"/>
                </a:lnTo>
                <a:lnTo>
                  <a:pt x="6842" y="1"/>
                </a:lnTo>
                <a:lnTo>
                  <a:pt x="6693" y="0"/>
                </a:lnTo>
                <a:lnTo>
                  <a:pt x="6693" y="273"/>
                </a:lnTo>
                <a:lnTo>
                  <a:pt x="6881" y="273"/>
                </a:lnTo>
                <a:lnTo>
                  <a:pt x="6881" y="1539"/>
                </a:lnTo>
                <a:lnTo>
                  <a:pt x="6762" y="1549"/>
                </a:lnTo>
                <a:lnTo>
                  <a:pt x="6109" y="273"/>
                </a:lnTo>
                <a:lnTo>
                  <a:pt x="6307" y="273"/>
                </a:lnTo>
                <a:lnTo>
                  <a:pt x="6307" y="0"/>
                </a:lnTo>
                <a:lnTo>
                  <a:pt x="6184" y="0"/>
                </a:lnTo>
                <a:lnTo>
                  <a:pt x="6061" y="0"/>
                </a:lnTo>
                <a:lnTo>
                  <a:pt x="5939" y="0"/>
                </a:lnTo>
                <a:lnTo>
                  <a:pt x="5816" y="0"/>
                </a:lnTo>
                <a:lnTo>
                  <a:pt x="5694" y="0"/>
                </a:lnTo>
                <a:lnTo>
                  <a:pt x="5572" y="0"/>
                </a:lnTo>
                <a:lnTo>
                  <a:pt x="5449" y="0"/>
                </a:lnTo>
                <a:lnTo>
                  <a:pt x="5327" y="0"/>
                </a:lnTo>
                <a:lnTo>
                  <a:pt x="5327" y="273"/>
                </a:lnTo>
                <a:lnTo>
                  <a:pt x="5515" y="273"/>
                </a:lnTo>
                <a:lnTo>
                  <a:pt x="5000" y="1608"/>
                </a:lnTo>
                <a:lnTo>
                  <a:pt x="4822" y="1608"/>
                </a:lnTo>
                <a:lnTo>
                  <a:pt x="4822" y="1217"/>
                </a:lnTo>
                <a:lnTo>
                  <a:pt x="4790" y="1217"/>
                </a:lnTo>
                <a:lnTo>
                  <a:pt x="4755" y="1217"/>
                </a:lnTo>
                <a:lnTo>
                  <a:pt x="4718" y="1217"/>
                </a:lnTo>
                <a:lnTo>
                  <a:pt x="4679" y="1217"/>
                </a:lnTo>
                <a:lnTo>
                  <a:pt x="4641" y="1217"/>
                </a:lnTo>
                <a:lnTo>
                  <a:pt x="4606" y="1217"/>
                </a:lnTo>
                <a:lnTo>
                  <a:pt x="4573" y="1217"/>
                </a:lnTo>
                <a:lnTo>
                  <a:pt x="4544" y="1217"/>
                </a:lnTo>
                <a:lnTo>
                  <a:pt x="4544" y="302"/>
                </a:lnTo>
                <a:lnTo>
                  <a:pt x="4732" y="302"/>
                </a:lnTo>
                <a:lnTo>
                  <a:pt x="4732" y="29"/>
                </a:lnTo>
                <a:lnTo>
                  <a:pt x="4089" y="48"/>
                </a:lnTo>
                <a:lnTo>
                  <a:pt x="4089" y="312"/>
                </a:lnTo>
                <a:lnTo>
                  <a:pt x="4277" y="312"/>
                </a:lnTo>
                <a:lnTo>
                  <a:pt x="4277" y="1217"/>
                </a:lnTo>
                <a:lnTo>
                  <a:pt x="3445" y="1217"/>
                </a:lnTo>
                <a:lnTo>
                  <a:pt x="3465" y="88"/>
                </a:lnTo>
                <a:lnTo>
                  <a:pt x="3411" y="90"/>
                </a:lnTo>
                <a:lnTo>
                  <a:pt x="3357" y="93"/>
                </a:lnTo>
                <a:lnTo>
                  <a:pt x="3303" y="97"/>
                </a:lnTo>
                <a:lnTo>
                  <a:pt x="3249" y="101"/>
                </a:lnTo>
                <a:lnTo>
                  <a:pt x="3141" y="112"/>
                </a:lnTo>
                <a:lnTo>
                  <a:pt x="3033" y="125"/>
                </a:lnTo>
                <a:lnTo>
                  <a:pt x="2927" y="137"/>
                </a:lnTo>
                <a:lnTo>
                  <a:pt x="2824" y="150"/>
                </a:lnTo>
                <a:lnTo>
                  <a:pt x="2722" y="164"/>
                </a:lnTo>
                <a:lnTo>
                  <a:pt x="2623" y="175"/>
                </a:lnTo>
                <a:lnTo>
                  <a:pt x="2571" y="180"/>
                </a:lnTo>
                <a:lnTo>
                  <a:pt x="2517" y="185"/>
                </a:lnTo>
                <a:lnTo>
                  <a:pt x="2464" y="192"/>
                </a:lnTo>
                <a:lnTo>
                  <a:pt x="2411" y="199"/>
                </a:lnTo>
                <a:lnTo>
                  <a:pt x="2362" y="205"/>
                </a:lnTo>
                <a:lnTo>
                  <a:pt x="2315" y="209"/>
                </a:lnTo>
                <a:lnTo>
                  <a:pt x="2274" y="213"/>
                </a:lnTo>
                <a:lnTo>
                  <a:pt x="2238" y="214"/>
                </a:lnTo>
                <a:lnTo>
                  <a:pt x="2135" y="226"/>
                </a:lnTo>
                <a:lnTo>
                  <a:pt x="2033" y="238"/>
                </a:lnTo>
                <a:lnTo>
                  <a:pt x="1935" y="250"/>
                </a:lnTo>
                <a:lnTo>
                  <a:pt x="1838" y="264"/>
                </a:lnTo>
                <a:lnTo>
                  <a:pt x="1744" y="277"/>
                </a:lnTo>
                <a:lnTo>
                  <a:pt x="1652" y="291"/>
                </a:lnTo>
                <a:lnTo>
                  <a:pt x="1564" y="306"/>
                </a:lnTo>
                <a:lnTo>
                  <a:pt x="1477" y="321"/>
                </a:lnTo>
                <a:lnTo>
                  <a:pt x="1391" y="338"/>
                </a:lnTo>
                <a:lnTo>
                  <a:pt x="1310" y="353"/>
                </a:lnTo>
                <a:lnTo>
                  <a:pt x="1230" y="370"/>
                </a:lnTo>
                <a:lnTo>
                  <a:pt x="1153" y="387"/>
                </a:lnTo>
                <a:lnTo>
                  <a:pt x="1078" y="405"/>
                </a:lnTo>
                <a:lnTo>
                  <a:pt x="1007" y="422"/>
                </a:lnTo>
                <a:lnTo>
                  <a:pt x="938" y="440"/>
                </a:lnTo>
                <a:lnTo>
                  <a:pt x="872" y="458"/>
                </a:lnTo>
                <a:lnTo>
                  <a:pt x="818" y="474"/>
                </a:lnTo>
                <a:lnTo>
                  <a:pt x="766" y="489"/>
                </a:lnTo>
                <a:lnTo>
                  <a:pt x="717" y="506"/>
                </a:lnTo>
                <a:lnTo>
                  <a:pt x="669" y="522"/>
                </a:lnTo>
                <a:lnTo>
                  <a:pt x="623" y="539"/>
                </a:lnTo>
                <a:lnTo>
                  <a:pt x="577" y="555"/>
                </a:lnTo>
                <a:lnTo>
                  <a:pt x="534" y="573"/>
                </a:lnTo>
                <a:lnTo>
                  <a:pt x="493" y="590"/>
                </a:lnTo>
                <a:lnTo>
                  <a:pt x="452" y="608"/>
                </a:lnTo>
                <a:lnTo>
                  <a:pt x="414" y="625"/>
                </a:lnTo>
                <a:lnTo>
                  <a:pt x="378" y="644"/>
                </a:lnTo>
                <a:lnTo>
                  <a:pt x="343" y="662"/>
                </a:lnTo>
                <a:lnTo>
                  <a:pt x="310" y="681"/>
                </a:lnTo>
                <a:lnTo>
                  <a:pt x="278" y="700"/>
                </a:lnTo>
                <a:lnTo>
                  <a:pt x="248" y="720"/>
                </a:lnTo>
                <a:lnTo>
                  <a:pt x="220" y="740"/>
                </a:lnTo>
                <a:lnTo>
                  <a:pt x="193" y="759"/>
                </a:lnTo>
                <a:lnTo>
                  <a:pt x="168" y="780"/>
                </a:lnTo>
                <a:lnTo>
                  <a:pt x="146" y="800"/>
                </a:lnTo>
                <a:lnTo>
                  <a:pt x="124" y="821"/>
                </a:lnTo>
                <a:lnTo>
                  <a:pt x="104" y="843"/>
                </a:lnTo>
                <a:lnTo>
                  <a:pt x="86" y="864"/>
                </a:lnTo>
                <a:lnTo>
                  <a:pt x="70" y="887"/>
                </a:lnTo>
                <a:lnTo>
                  <a:pt x="55" y="908"/>
                </a:lnTo>
                <a:lnTo>
                  <a:pt x="42" y="931"/>
                </a:lnTo>
                <a:lnTo>
                  <a:pt x="31" y="955"/>
                </a:lnTo>
                <a:lnTo>
                  <a:pt x="22" y="978"/>
                </a:lnTo>
                <a:lnTo>
                  <a:pt x="13" y="1002"/>
                </a:lnTo>
                <a:lnTo>
                  <a:pt x="7" y="1026"/>
                </a:lnTo>
                <a:lnTo>
                  <a:pt x="3" y="1051"/>
                </a:lnTo>
                <a:lnTo>
                  <a:pt x="1" y="1075"/>
                </a:lnTo>
                <a:lnTo>
                  <a:pt x="0" y="1101"/>
                </a:lnTo>
                <a:lnTo>
                  <a:pt x="0" y="1116"/>
                </a:lnTo>
                <a:lnTo>
                  <a:pt x="1" y="1137"/>
                </a:lnTo>
                <a:lnTo>
                  <a:pt x="2" y="1149"/>
                </a:lnTo>
                <a:lnTo>
                  <a:pt x="4" y="1162"/>
                </a:lnTo>
                <a:lnTo>
                  <a:pt x="7" y="1176"/>
                </a:lnTo>
                <a:lnTo>
                  <a:pt x="11" y="1192"/>
                </a:lnTo>
                <a:lnTo>
                  <a:pt x="17" y="1207"/>
                </a:lnTo>
                <a:lnTo>
                  <a:pt x="23" y="1224"/>
                </a:lnTo>
                <a:lnTo>
                  <a:pt x="31" y="1241"/>
                </a:lnTo>
                <a:lnTo>
                  <a:pt x="40" y="1259"/>
                </a:lnTo>
                <a:lnTo>
                  <a:pt x="52" y="1277"/>
                </a:lnTo>
                <a:lnTo>
                  <a:pt x="65" y="1296"/>
                </a:lnTo>
                <a:lnTo>
                  <a:pt x="81" y="1314"/>
                </a:lnTo>
                <a:lnTo>
                  <a:pt x="99" y="1334"/>
                </a:lnTo>
                <a:lnTo>
                  <a:pt x="119" y="1353"/>
                </a:lnTo>
                <a:lnTo>
                  <a:pt x="141" y="1373"/>
                </a:lnTo>
                <a:lnTo>
                  <a:pt x="167" y="1393"/>
                </a:lnTo>
                <a:lnTo>
                  <a:pt x="196" y="1412"/>
                </a:lnTo>
                <a:lnTo>
                  <a:pt x="227" y="1432"/>
                </a:lnTo>
                <a:lnTo>
                  <a:pt x="262" y="1451"/>
                </a:lnTo>
                <a:lnTo>
                  <a:pt x="301" y="1470"/>
                </a:lnTo>
                <a:lnTo>
                  <a:pt x="343" y="1488"/>
                </a:lnTo>
                <a:lnTo>
                  <a:pt x="387" y="1507"/>
                </a:lnTo>
                <a:lnTo>
                  <a:pt x="437" y="1525"/>
                </a:lnTo>
                <a:lnTo>
                  <a:pt x="491" y="1542"/>
                </a:lnTo>
                <a:lnTo>
                  <a:pt x="547" y="1558"/>
                </a:lnTo>
                <a:lnTo>
                  <a:pt x="609" y="1575"/>
                </a:lnTo>
                <a:lnTo>
                  <a:pt x="675" y="1590"/>
                </a:lnTo>
                <a:lnTo>
                  <a:pt x="746" y="1604"/>
                </a:lnTo>
                <a:lnTo>
                  <a:pt x="822" y="1617"/>
                </a:lnTo>
                <a:lnTo>
                  <a:pt x="915" y="1636"/>
                </a:lnTo>
                <a:lnTo>
                  <a:pt x="1014" y="1655"/>
                </a:lnTo>
                <a:lnTo>
                  <a:pt x="1116" y="1674"/>
                </a:lnTo>
                <a:lnTo>
                  <a:pt x="1219" y="1691"/>
                </a:lnTo>
                <a:lnTo>
                  <a:pt x="1318" y="1708"/>
                </a:lnTo>
                <a:lnTo>
                  <a:pt x="1411" y="1723"/>
                </a:lnTo>
                <a:lnTo>
                  <a:pt x="1493" y="1734"/>
                </a:lnTo>
                <a:lnTo>
                  <a:pt x="1565" y="1744"/>
                </a:lnTo>
                <a:lnTo>
                  <a:pt x="1647" y="1752"/>
                </a:lnTo>
                <a:lnTo>
                  <a:pt x="1740" y="1760"/>
                </a:lnTo>
                <a:lnTo>
                  <a:pt x="1842" y="1769"/>
                </a:lnTo>
                <a:lnTo>
                  <a:pt x="1954" y="1781"/>
                </a:lnTo>
                <a:lnTo>
                  <a:pt x="2075" y="1792"/>
                </a:lnTo>
                <a:lnTo>
                  <a:pt x="2203" y="1805"/>
                </a:lnTo>
                <a:lnTo>
                  <a:pt x="2340" y="1818"/>
                </a:lnTo>
                <a:lnTo>
                  <a:pt x="2485" y="1831"/>
                </a:lnTo>
                <a:lnTo>
                  <a:pt x="2621" y="1839"/>
                </a:lnTo>
                <a:lnTo>
                  <a:pt x="2746" y="1845"/>
                </a:lnTo>
                <a:lnTo>
                  <a:pt x="2863" y="1850"/>
                </a:lnTo>
                <a:lnTo>
                  <a:pt x="2971" y="1855"/>
                </a:lnTo>
                <a:lnTo>
                  <a:pt x="3072" y="1859"/>
                </a:lnTo>
                <a:lnTo>
                  <a:pt x="3168" y="1863"/>
                </a:lnTo>
                <a:lnTo>
                  <a:pt x="3259" y="1867"/>
                </a:lnTo>
                <a:lnTo>
                  <a:pt x="3346" y="1870"/>
                </a:lnTo>
                <a:lnTo>
                  <a:pt x="3470" y="1874"/>
                </a:lnTo>
                <a:lnTo>
                  <a:pt x="3588" y="1877"/>
                </a:lnTo>
                <a:lnTo>
                  <a:pt x="3702" y="1879"/>
                </a:lnTo>
                <a:lnTo>
                  <a:pt x="3815" y="1881"/>
                </a:lnTo>
                <a:lnTo>
                  <a:pt x="3928" y="1882"/>
                </a:lnTo>
                <a:lnTo>
                  <a:pt x="4041" y="1884"/>
                </a:lnTo>
                <a:lnTo>
                  <a:pt x="4157" y="1887"/>
                </a:lnTo>
                <a:lnTo>
                  <a:pt x="4277" y="1890"/>
                </a:lnTo>
                <a:lnTo>
                  <a:pt x="4277" y="1627"/>
                </a:lnTo>
                <a:lnTo>
                  <a:pt x="4154" y="1624"/>
                </a:lnTo>
                <a:lnTo>
                  <a:pt x="4034" y="1621"/>
                </a:lnTo>
                <a:lnTo>
                  <a:pt x="3917" y="1619"/>
                </a:lnTo>
                <a:lnTo>
                  <a:pt x="3803" y="1617"/>
                </a:lnTo>
                <a:lnTo>
                  <a:pt x="3689" y="1615"/>
                </a:lnTo>
                <a:lnTo>
                  <a:pt x="3574" y="1613"/>
                </a:lnTo>
                <a:lnTo>
                  <a:pt x="3457" y="1611"/>
                </a:lnTo>
                <a:lnTo>
                  <a:pt x="3337" y="1608"/>
                </a:lnTo>
                <a:lnTo>
                  <a:pt x="3247" y="1604"/>
                </a:lnTo>
                <a:lnTo>
                  <a:pt x="3157" y="1601"/>
                </a:lnTo>
                <a:lnTo>
                  <a:pt x="3066" y="1596"/>
                </a:lnTo>
                <a:lnTo>
                  <a:pt x="2976" y="1593"/>
                </a:lnTo>
                <a:lnTo>
                  <a:pt x="2887" y="1589"/>
                </a:lnTo>
                <a:lnTo>
                  <a:pt x="2798" y="1585"/>
                </a:lnTo>
                <a:lnTo>
                  <a:pt x="2710" y="1582"/>
                </a:lnTo>
                <a:lnTo>
                  <a:pt x="2623" y="1578"/>
                </a:lnTo>
                <a:lnTo>
                  <a:pt x="2526" y="1571"/>
                </a:lnTo>
                <a:lnTo>
                  <a:pt x="2429" y="1563"/>
                </a:lnTo>
                <a:lnTo>
                  <a:pt x="2331" y="1556"/>
                </a:lnTo>
                <a:lnTo>
                  <a:pt x="2234" y="1548"/>
                </a:lnTo>
                <a:lnTo>
                  <a:pt x="2137" y="1540"/>
                </a:lnTo>
                <a:lnTo>
                  <a:pt x="2040" y="1531"/>
                </a:lnTo>
                <a:lnTo>
                  <a:pt x="1945" y="1520"/>
                </a:lnTo>
                <a:lnTo>
                  <a:pt x="1852" y="1510"/>
                </a:lnTo>
                <a:lnTo>
                  <a:pt x="1766" y="1500"/>
                </a:lnTo>
                <a:lnTo>
                  <a:pt x="1681" y="1488"/>
                </a:lnTo>
                <a:lnTo>
                  <a:pt x="1597" y="1477"/>
                </a:lnTo>
                <a:lnTo>
                  <a:pt x="1511" y="1465"/>
                </a:lnTo>
                <a:lnTo>
                  <a:pt x="1424" y="1453"/>
                </a:lnTo>
                <a:lnTo>
                  <a:pt x="1334" y="1440"/>
                </a:lnTo>
                <a:lnTo>
                  <a:pt x="1243" y="1427"/>
                </a:lnTo>
                <a:lnTo>
                  <a:pt x="1148" y="1413"/>
                </a:lnTo>
                <a:lnTo>
                  <a:pt x="1049" y="1395"/>
                </a:lnTo>
                <a:lnTo>
                  <a:pt x="955" y="1377"/>
                </a:lnTo>
                <a:lnTo>
                  <a:pt x="866" y="1360"/>
                </a:lnTo>
                <a:lnTo>
                  <a:pt x="784" y="1342"/>
                </a:lnTo>
                <a:lnTo>
                  <a:pt x="707" y="1325"/>
                </a:lnTo>
                <a:lnTo>
                  <a:pt x="636" y="1307"/>
                </a:lnTo>
                <a:lnTo>
                  <a:pt x="603" y="1299"/>
                </a:lnTo>
                <a:lnTo>
                  <a:pt x="571" y="1290"/>
                </a:lnTo>
                <a:lnTo>
                  <a:pt x="541" y="1280"/>
                </a:lnTo>
                <a:lnTo>
                  <a:pt x="512" y="1271"/>
                </a:lnTo>
                <a:lnTo>
                  <a:pt x="485" y="1263"/>
                </a:lnTo>
                <a:lnTo>
                  <a:pt x="460" y="1253"/>
                </a:lnTo>
                <a:lnTo>
                  <a:pt x="436" y="1243"/>
                </a:lnTo>
                <a:lnTo>
                  <a:pt x="413" y="1234"/>
                </a:lnTo>
                <a:lnTo>
                  <a:pt x="392" y="1225"/>
                </a:lnTo>
                <a:lnTo>
                  <a:pt x="374" y="1214"/>
                </a:lnTo>
                <a:lnTo>
                  <a:pt x="356" y="1204"/>
                </a:lnTo>
                <a:lnTo>
                  <a:pt x="341" y="1194"/>
                </a:lnTo>
                <a:lnTo>
                  <a:pt x="326" y="1183"/>
                </a:lnTo>
                <a:lnTo>
                  <a:pt x="314" y="1172"/>
                </a:lnTo>
                <a:lnTo>
                  <a:pt x="304" y="1161"/>
                </a:lnTo>
                <a:lnTo>
                  <a:pt x="295" y="1149"/>
                </a:lnTo>
                <a:lnTo>
                  <a:pt x="288" y="1138"/>
                </a:lnTo>
                <a:lnTo>
                  <a:pt x="283" y="1126"/>
                </a:lnTo>
                <a:lnTo>
                  <a:pt x="279" y="1113"/>
                </a:lnTo>
                <a:lnTo>
                  <a:pt x="277" y="1101"/>
                </a:lnTo>
                <a:lnTo>
                  <a:pt x="278" y="1075"/>
                </a:lnTo>
                <a:lnTo>
                  <a:pt x="285" y="1050"/>
                </a:lnTo>
                <a:lnTo>
                  <a:pt x="298" y="1025"/>
                </a:lnTo>
                <a:lnTo>
                  <a:pt x="317" y="999"/>
                </a:lnTo>
                <a:lnTo>
                  <a:pt x="341" y="974"/>
                </a:lnTo>
                <a:lnTo>
                  <a:pt x="371" y="949"/>
                </a:lnTo>
                <a:lnTo>
                  <a:pt x="406" y="924"/>
                </a:lnTo>
                <a:lnTo>
                  <a:pt x="445" y="899"/>
                </a:lnTo>
                <a:lnTo>
                  <a:pt x="491" y="874"/>
                </a:lnTo>
                <a:lnTo>
                  <a:pt x="540" y="850"/>
                </a:lnTo>
                <a:lnTo>
                  <a:pt x="595" y="826"/>
                </a:lnTo>
                <a:lnTo>
                  <a:pt x="654" y="802"/>
                </a:lnTo>
                <a:lnTo>
                  <a:pt x="718" y="779"/>
                </a:lnTo>
                <a:lnTo>
                  <a:pt x="786" y="756"/>
                </a:lnTo>
                <a:lnTo>
                  <a:pt x="858" y="733"/>
                </a:lnTo>
                <a:lnTo>
                  <a:pt x="935" y="712"/>
                </a:lnTo>
                <a:lnTo>
                  <a:pt x="1014" y="690"/>
                </a:lnTo>
                <a:lnTo>
                  <a:pt x="1098" y="668"/>
                </a:lnTo>
                <a:lnTo>
                  <a:pt x="1186" y="648"/>
                </a:lnTo>
                <a:lnTo>
                  <a:pt x="1276" y="627"/>
                </a:lnTo>
                <a:lnTo>
                  <a:pt x="1371" y="608"/>
                </a:lnTo>
                <a:lnTo>
                  <a:pt x="1469" y="589"/>
                </a:lnTo>
                <a:lnTo>
                  <a:pt x="1570" y="571"/>
                </a:lnTo>
                <a:lnTo>
                  <a:pt x="1673" y="553"/>
                </a:lnTo>
                <a:lnTo>
                  <a:pt x="1780" y="536"/>
                </a:lnTo>
                <a:lnTo>
                  <a:pt x="1889" y="520"/>
                </a:lnTo>
                <a:lnTo>
                  <a:pt x="2001" y="504"/>
                </a:lnTo>
                <a:lnTo>
                  <a:pt x="2115" y="489"/>
                </a:lnTo>
                <a:lnTo>
                  <a:pt x="2232" y="476"/>
                </a:lnTo>
                <a:lnTo>
                  <a:pt x="2351" y="462"/>
                </a:lnTo>
                <a:lnTo>
                  <a:pt x="2471" y="450"/>
                </a:lnTo>
                <a:lnTo>
                  <a:pt x="2594" y="439"/>
                </a:lnTo>
                <a:close/>
                <a:moveTo>
                  <a:pt x="9772" y="428"/>
                </a:moveTo>
                <a:lnTo>
                  <a:pt x="9772" y="1394"/>
                </a:lnTo>
                <a:lnTo>
                  <a:pt x="14247" y="1091"/>
                </a:lnTo>
                <a:lnTo>
                  <a:pt x="9772" y="428"/>
                </a:lnTo>
                <a:close/>
                <a:moveTo>
                  <a:pt x="2188" y="214"/>
                </a:moveTo>
                <a:lnTo>
                  <a:pt x="2188" y="214"/>
                </a:lnTo>
                <a:lnTo>
                  <a:pt x="2189" y="214"/>
                </a:lnTo>
                <a:lnTo>
                  <a:pt x="2191" y="214"/>
                </a:lnTo>
                <a:lnTo>
                  <a:pt x="2193" y="214"/>
                </a:lnTo>
                <a:lnTo>
                  <a:pt x="2195" y="214"/>
                </a:lnTo>
                <a:lnTo>
                  <a:pt x="2197" y="214"/>
                </a:lnTo>
                <a:lnTo>
                  <a:pt x="2198" y="214"/>
                </a:lnTo>
                <a:lnTo>
                  <a:pt x="2188" y="214"/>
                </a:lnTo>
                <a:close/>
                <a:moveTo>
                  <a:pt x="6465" y="1558"/>
                </a:moveTo>
                <a:lnTo>
                  <a:pt x="5277" y="1608"/>
                </a:lnTo>
                <a:lnTo>
                  <a:pt x="5366" y="1374"/>
                </a:lnTo>
                <a:lnTo>
                  <a:pt x="6346" y="1335"/>
                </a:lnTo>
                <a:lnTo>
                  <a:pt x="6465" y="1558"/>
                </a:lnTo>
                <a:close/>
                <a:moveTo>
                  <a:pt x="5822" y="273"/>
                </a:moveTo>
                <a:lnTo>
                  <a:pt x="6227" y="1091"/>
                </a:lnTo>
                <a:lnTo>
                  <a:pt x="5485" y="1101"/>
                </a:lnTo>
                <a:lnTo>
                  <a:pt x="5822" y="273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4" name="Rectangle 15"/>
          <p:cNvSpPr>
            <a:spLocks noChangeArrowheads="1"/>
          </p:cNvSpPr>
          <p:nvPr userDrawn="1"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002896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21600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9pPr>
          </a:lstStyle>
          <a:p>
            <a:pPr eaLnBrk="1" hangingPunct="1">
              <a:defRPr/>
            </a:pPr>
            <a:endParaRPr lang="ru-RU" altLang="ru-RU" sz="1000" b="1" smtClean="0">
              <a:solidFill>
                <a:schemeClr val="bg1"/>
              </a:solidFill>
            </a:endParaRPr>
          </a:p>
        </p:txBody>
      </p:sp>
      <p:sp>
        <p:nvSpPr>
          <p:cNvPr id="2055" name="Text Box 25"/>
          <p:cNvSpPr txBox="1">
            <a:spLocks noChangeArrowheads="1"/>
          </p:cNvSpPr>
          <p:nvPr userDrawn="1"/>
        </p:nvSpPr>
        <p:spPr bwMode="auto">
          <a:xfrm>
            <a:off x="3089275" y="104775"/>
            <a:ext cx="58261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Cyr" pitchFamily="34" charset="-5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Cyr" pitchFamily="34" charset="-52"/>
              </a:defRPr>
            </a:lvl9pPr>
          </a:lstStyle>
          <a:p>
            <a:pPr eaLnBrk="1" hangingPunct="1">
              <a:defRPr/>
            </a:pPr>
            <a:r>
              <a:rPr lang="ru-RU" altLang="ru-RU" sz="1000" b="1" smtClean="0">
                <a:solidFill>
                  <a:schemeClr val="bg1"/>
                </a:solidFill>
              </a:rPr>
              <a:t>ЦЕНТРАЛЬНЫЙ АЭРОГИДРОДИНАМИЧЕСКИЙ ИНСТИТУТ ИМЕНИ ПРОФ. Н.Е. ЖУКОВСКОГО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</p:bld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5pPr>
      <a:lvl6pPr marL="457200" algn="r" rtl="0" fontAlgn="base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6pPr>
      <a:lvl7pPr marL="914400" algn="r" rtl="0" fontAlgn="base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7pPr>
      <a:lvl8pPr marL="1371600" algn="r" rtl="0" fontAlgn="base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8pPr>
      <a:lvl9pPr marL="1828800" algn="r" rtl="0" fontAlgn="base">
        <a:spcBef>
          <a:spcPct val="0"/>
        </a:spcBef>
        <a:spcAft>
          <a:spcPct val="0"/>
        </a:spcAft>
        <a:defRPr sz="2000" b="1">
          <a:solidFill>
            <a:srgbClr val="002896"/>
          </a:solidFill>
          <a:latin typeface="Arial Cyr" pitchFamily="34" charset="-5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2896"/>
        </a:buClr>
        <a:buFont typeface="Wingdings" pitchFamily="2" charset="2"/>
        <a:buChar char="q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2896"/>
        </a:buClr>
        <a:buFont typeface="Wingdings" pitchFamily="2" charset="2"/>
        <a:buChar char="m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85800" y="1416050"/>
            <a:ext cx="7772400" cy="2727325"/>
          </a:xfrm>
        </p:spPr>
        <p:txBody>
          <a:bodyPr/>
          <a:lstStyle/>
          <a:p>
            <a:pPr algn="ctr"/>
            <a:r>
              <a:rPr lang="ru-RU" altLang="ru-RU" sz="2800" dirty="0" smtClean="0"/>
              <a:t>НОРМАТИВНО-ПРАВОВОЕ ОБЕСПЕЧЕНИЕ ПРОЦЕССОВ РАЗРАБОТКИ И СОЗДАНИЯ БЕСПИЛОТНЫХ АВИАЦИОННЫХ СИС</a:t>
            </a:r>
            <a:r>
              <a:rPr lang="ru-RU" altLang="ru-RU" sz="2400" dirty="0" smtClean="0"/>
              <a:t>ТЕМ</a:t>
            </a: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1600" i="1" dirty="0" smtClean="0"/>
              <a:t>РЕАЛИЗАЦИЯ ТРЕБОВАНИЙ </a:t>
            </a:r>
            <a:r>
              <a:rPr lang="en-US" sz="1600" i="1" dirty="0" smtClean="0"/>
              <a:t>ICAO </a:t>
            </a:r>
            <a:r>
              <a:rPr lang="ru-RU" sz="1600" i="1" dirty="0" smtClean="0"/>
              <a:t>В ПЛАНЕ ГОСРЕГУЛИРОВАНИЯ СОЗДАНИЯ И ЭКСПЛУАТАЦИИ БАС В ЕДИНОМ ВОЗДУШНОМ ПРОСТРАНСТВЕ.</a:t>
            </a:r>
            <a:endParaRPr lang="ru-RU" altLang="ru-RU" sz="1600" i="1" dirty="0" smtClean="0"/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00300"/>
          </a:xfrm>
        </p:spPr>
        <p:txBody>
          <a:bodyPr/>
          <a:lstStyle/>
          <a:p>
            <a:pPr>
              <a:defRPr/>
            </a:pPr>
            <a:endParaRPr lang="ru-RU" altLang="ru-RU" sz="1800" dirty="0" smtClean="0"/>
          </a:p>
          <a:p>
            <a:pPr>
              <a:defRPr/>
            </a:pPr>
            <a:endParaRPr lang="ru-RU" altLang="ru-RU" sz="1800" i="1" dirty="0" smtClean="0">
              <a:solidFill>
                <a:srgbClr val="7A0000"/>
              </a:solidFill>
            </a:endParaRP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ru-RU" sz="1800" i="1" dirty="0" smtClean="0">
                <a:solidFill>
                  <a:srgbClr val="7A0000"/>
                </a:solidFill>
                <a:sym typeface="Wingdings" pitchFamily="2" charset="2"/>
              </a:rPr>
              <a:t>Суханов В.Л., Первый Заместитель Генерального директора ФГУП «ЦАГИ»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endParaRPr lang="ru-RU" sz="1800" i="1" dirty="0" smtClean="0">
              <a:solidFill>
                <a:srgbClr val="7A0000"/>
              </a:solidFill>
              <a:sym typeface="Wingdings" pitchFamily="2" charset="2"/>
            </a:endParaRP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ru-RU" sz="1800" i="1" dirty="0" smtClean="0">
                <a:solidFill>
                  <a:srgbClr val="7A0000"/>
                </a:solidFill>
                <a:sym typeface="Wingdings" pitchFamily="2" charset="2"/>
              </a:rPr>
              <a:t>Шибаев В.М., Директор Центра экспертизы и сертификации авиационной техники ФГУП «ЦАГИ»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64417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Development in Danish </a:t>
            </a:r>
            <a:r>
              <a:rPr lang="en-US" dirty="0" err="1" smtClean="0"/>
              <a:t>regulationsfor</a:t>
            </a:r>
            <a:r>
              <a:rPr lang="en-US" dirty="0" smtClean="0"/>
              <a:t> RPAS</a:t>
            </a:r>
          </a:p>
          <a:p>
            <a:r>
              <a:rPr lang="en-US" dirty="0" smtClean="0"/>
              <a:t>JARUS PLENARY MEETING -SEPTEMBER 2016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71438" y="1312863"/>
            <a:ext cx="897731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4500" algn="just"/>
            <a:r>
              <a:rPr lang="ru-RU" sz="2200" b="1">
                <a:solidFill>
                  <a:schemeClr val="tx2"/>
                </a:solidFill>
              </a:rPr>
              <a:t>Для обеспечения безопасности полетов БАС в РФ необходимо внести поправки в действующие документы и подготовить следующие первоочередные документы: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71438" y="2797175"/>
            <a:ext cx="89773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77800" indent="-177800" algn="just">
              <a:spcBef>
                <a:spcPts val="1200"/>
              </a:spcBef>
              <a:buFontTx/>
              <a:buChar char="•"/>
            </a:pPr>
            <a:r>
              <a:rPr lang="ru-RU" sz="2000" b="1" dirty="0" smtClean="0"/>
              <a:t>Разработать </a:t>
            </a:r>
            <a:r>
              <a:rPr lang="ru-RU" sz="2000" b="1" dirty="0"/>
              <a:t>Авиационные правила (Нормы летной годности)</a:t>
            </a:r>
          </a:p>
          <a:p>
            <a:pPr marL="177800" indent="-177800" algn="just">
              <a:spcBef>
                <a:spcPts val="1200"/>
              </a:spcBef>
              <a:buFontTx/>
              <a:buChar char="•"/>
            </a:pPr>
            <a:r>
              <a:rPr lang="ru-RU" sz="2000" b="1" dirty="0"/>
              <a:t>Разработать процедуру сертификации и регистрации БАС</a:t>
            </a:r>
          </a:p>
          <a:p>
            <a:pPr marL="177800" indent="-177800" algn="just">
              <a:spcBef>
                <a:spcPts val="1200"/>
              </a:spcBef>
              <a:buFontTx/>
              <a:buChar char="•"/>
            </a:pPr>
            <a:r>
              <a:rPr lang="ru-RU" sz="2000" b="1" dirty="0"/>
              <a:t>Разработать процедуру подготовки и лицензирования операторов БАС</a:t>
            </a:r>
          </a:p>
        </p:txBody>
      </p:sp>
      <p:sp>
        <p:nvSpPr>
          <p:cNvPr id="22532" name="Text Box 58"/>
          <p:cNvSpPr txBox="1">
            <a:spLocks noChangeArrowheads="1"/>
          </p:cNvSpPr>
          <p:nvPr/>
        </p:nvSpPr>
        <p:spPr bwMode="auto">
          <a:xfrm>
            <a:off x="1714500" y="571500"/>
            <a:ext cx="5340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3399"/>
                </a:solidFill>
              </a:rPr>
              <a:t>ВЫВОДЫ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1438" y="1428750"/>
            <a:ext cx="8715375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ru-RU" sz="3200" b="1" kern="0" dirty="0">
                <a:solidFill>
                  <a:srgbClr val="002896"/>
                </a:solidFill>
                <a:latin typeface="+mj-lt"/>
                <a:ea typeface="+mj-ea"/>
                <a:cs typeface="+mj-cs"/>
              </a:rPr>
              <a:t>2014г. Регистрация:</a:t>
            </a:r>
            <a:br>
              <a:rPr lang="ru-RU" sz="3200" b="1" kern="0" dirty="0">
                <a:solidFill>
                  <a:srgbClr val="002896"/>
                </a:solidFill>
                <a:latin typeface="+mj-lt"/>
                <a:ea typeface="+mj-ea"/>
                <a:cs typeface="+mj-cs"/>
              </a:rPr>
            </a:br>
            <a:r>
              <a:rPr lang="ru-RU" sz="1600" b="1" kern="0" dirty="0">
                <a:solidFill>
                  <a:srgbClr val="002896"/>
                </a:solidFill>
                <a:latin typeface="+mj-lt"/>
                <a:ea typeface="+mj-ea"/>
                <a:cs typeface="+mj-cs"/>
              </a:rPr>
              <a:t>Система Добровольной Сертификации</a:t>
            </a:r>
          </a:p>
          <a:p>
            <a:pPr algn="ctr" eaLnBrk="0" hangingPunct="0">
              <a:defRPr/>
            </a:pPr>
            <a:r>
              <a:rPr lang="ru-RU" sz="1600" b="1" kern="0" dirty="0">
                <a:solidFill>
                  <a:srgbClr val="002896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b="1" kern="0" dirty="0">
                <a:solidFill>
                  <a:srgbClr val="002896"/>
                </a:solidFill>
                <a:latin typeface="+mj-lt"/>
                <a:ea typeface="+mj-ea"/>
                <a:cs typeface="+mj-cs"/>
              </a:rPr>
              <a:t>«</a:t>
            </a:r>
            <a:r>
              <a:rPr lang="ru-RU" sz="3200" b="1" kern="0" dirty="0" err="1">
                <a:solidFill>
                  <a:srgbClr val="002896"/>
                </a:solidFill>
                <a:latin typeface="+mj-lt"/>
                <a:ea typeface="+mj-ea"/>
                <a:cs typeface="+mj-cs"/>
              </a:rPr>
              <a:t>Авиаэксперт</a:t>
            </a:r>
            <a:r>
              <a:rPr lang="ru-RU" sz="3200" b="1" kern="0" dirty="0">
                <a:solidFill>
                  <a:srgbClr val="002896"/>
                </a:solidFill>
                <a:latin typeface="+mj-lt"/>
                <a:ea typeface="+mj-ea"/>
                <a:cs typeface="+mj-cs"/>
              </a:rPr>
              <a:t>» </a:t>
            </a:r>
          </a:p>
        </p:txBody>
      </p:sp>
      <p:sp>
        <p:nvSpPr>
          <p:cNvPr id="24579" name="Заголовок 1"/>
          <p:cNvSpPr txBox="1">
            <a:spLocks/>
          </p:cNvSpPr>
          <p:nvPr/>
        </p:nvSpPr>
        <p:spPr bwMode="auto">
          <a:xfrm>
            <a:off x="0" y="603250"/>
            <a:ext cx="9144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742950">
              <a:lnSpc>
                <a:spcPct val="90000"/>
              </a:lnSpc>
            </a:pPr>
            <a:r>
              <a:rPr lang="ru-RU" sz="3600" b="1"/>
              <a:t>ФГУП «ЦАГИ»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42938" y="3143250"/>
            <a:ext cx="8501062" cy="3286125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0" indent="0" algn="ctr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1475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2950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14425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57375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ctr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003399"/>
                </a:solidFill>
              </a:rPr>
              <a:t>СДС «</a:t>
            </a:r>
            <a:r>
              <a:rPr lang="ru-RU" sz="3200" dirty="0" err="1" smtClean="0">
                <a:solidFill>
                  <a:srgbClr val="003399"/>
                </a:solidFill>
              </a:rPr>
              <a:t>Авиаэксперт</a:t>
            </a:r>
            <a:r>
              <a:rPr lang="ru-RU" sz="3200" dirty="0" smtClean="0">
                <a:solidFill>
                  <a:srgbClr val="003399"/>
                </a:solidFill>
              </a:rPr>
              <a:t>» - Заключения об уровне технического совершенства типовой конструкции на основе критериев летной годности документов  ИКАО и стандартов </a:t>
            </a:r>
            <a:r>
              <a:rPr lang="en-US" sz="3200" dirty="0" smtClean="0">
                <a:solidFill>
                  <a:srgbClr val="003399"/>
                </a:solidFill>
              </a:rPr>
              <a:t>JARUS</a:t>
            </a:r>
            <a:endParaRPr lang="ru-RU" sz="3200" dirty="0" smtClean="0">
              <a:solidFill>
                <a:srgbClr val="003399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sz="3200" dirty="0" smtClean="0">
              <a:solidFill>
                <a:srgbClr val="003399"/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003399"/>
                </a:solidFill>
              </a:rPr>
              <a:t>Заключения «</a:t>
            </a:r>
            <a:r>
              <a:rPr lang="ru-RU" sz="3200" dirty="0" err="1" smtClean="0">
                <a:solidFill>
                  <a:srgbClr val="003399"/>
                </a:solidFill>
              </a:rPr>
              <a:t>Авиаэксперт</a:t>
            </a:r>
            <a:r>
              <a:rPr lang="ru-RU" sz="3200" dirty="0" smtClean="0">
                <a:solidFill>
                  <a:srgbClr val="003399"/>
                </a:solidFill>
              </a:rPr>
              <a:t>» - обоснование  безопасной эксплуатации БАС</a:t>
            </a:r>
          </a:p>
          <a:p>
            <a:pPr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0825" y="2276475"/>
            <a:ext cx="8642350" cy="23764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43938" y="6492875"/>
            <a:ext cx="419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42E479F-D72C-4DD7-B04E-C295F259743A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10244" name="Прямоугольник 2"/>
          <p:cNvSpPr>
            <a:spLocks noChangeArrowheads="1"/>
          </p:cNvSpPr>
          <p:nvPr/>
        </p:nvSpPr>
        <p:spPr bwMode="auto">
          <a:xfrm>
            <a:off x="1908175" y="76200"/>
            <a:ext cx="512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>
                <a:solidFill>
                  <a:schemeClr val="bg1"/>
                </a:solidFill>
                <a:cs typeface="Times New Roman" pitchFamily="18" charset="0"/>
              </a:rPr>
              <a:t>СИСТЕМА ДОБРОВОЛЬНОЙ СЕРТИФИКАЦИИ</a:t>
            </a:r>
            <a:endParaRPr lang="ru-RU" sz="2000">
              <a:solidFill>
                <a:schemeClr val="bg1"/>
              </a:solidFill>
            </a:endParaRPr>
          </a:p>
        </p:txBody>
      </p:sp>
      <p:pic>
        <p:nvPicPr>
          <p:cNvPr id="5" name="Рисунок 4" descr="Уведомл о регистрации СДС Авиаэксперт-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341438"/>
            <a:ext cx="3514725" cy="4967287"/>
          </a:xfrm>
          <a:prstGeom prst="rect">
            <a:avLst/>
          </a:prstGeom>
          <a:ln w="3175" cap="sq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</a:ln>
          <a:effectLst>
            <a:outerShdw blurRad="139700" dist="38100" dir="2700000" algn="tl" rotWithShape="0">
              <a:schemeClr val="tx1">
                <a:alpha val="43000"/>
              </a:schemeClr>
            </a:outerShdw>
          </a:effectLst>
        </p:spPr>
      </p:pic>
      <p:sp>
        <p:nvSpPr>
          <p:cNvPr id="10246" name="Прямоугольник 5"/>
          <p:cNvSpPr>
            <a:spLocks noChangeArrowheads="1"/>
          </p:cNvSpPr>
          <p:nvPr/>
        </p:nvSpPr>
        <p:spPr bwMode="auto">
          <a:xfrm>
            <a:off x="4211638" y="1222375"/>
            <a:ext cx="4681537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800" b="1" dirty="0">
                <a:solidFill>
                  <a:srgbClr val="17375E"/>
                </a:solidFill>
                <a:cs typeface="Times New Roman" pitchFamily="18" charset="0"/>
              </a:rPr>
              <a:t>СИСТЕМА ДОБРОВОЛЬНОЙ СЕРТИФИКАЦИИ </a:t>
            </a:r>
          </a:p>
          <a:p>
            <a:pPr algn="ctr" eaLnBrk="0" hangingPunct="0"/>
            <a:r>
              <a:rPr lang="ru-RU" sz="1800" b="1" dirty="0">
                <a:solidFill>
                  <a:srgbClr val="17375E"/>
                </a:solidFill>
                <a:cs typeface="Times New Roman" pitchFamily="18" charset="0"/>
              </a:rPr>
              <a:t>«АВИАЭКСПЕРТ»</a:t>
            </a:r>
            <a:endParaRPr lang="ru-RU" sz="1800" dirty="0">
              <a:solidFill>
                <a:srgbClr val="17375E"/>
              </a:solidFill>
            </a:endParaRPr>
          </a:p>
          <a:p>
            <a:pPr algn="just" eaLnBrk="0" hangingPunct="0"/>
            <a:endParaRPr lang="ru-RU" sz="1800" dirty="0">
              <a:cs typeface="Times New Roman" pitchFamily="18" charset="0"/>
            </a:endParaRPr>
          </a:p>
          <a:p>
            <a:pPr eaLnBrk="0" hangingPunct="0"/>
            <a:r>
              <a:rPr lang="ru-RU" sz="1800" b="1" dirty="0">
                <a:cs typeface="Times New Roman" pitchFamily="18" charset="0"/>
              </a:rPr>
              <a:t>При ФГУП «ЦАГИ им. проф. Н.Е.Жуковского» создана и зарегистрирована в Федеральном агентстве по техническому регулированию и метрологии Система добровольной сертификации (СДС) «АВИАЭКСПЕРТ».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</a:p>
          <a:p>
            <a:pPr algn="just" eaLnBrk="0" hangingPunct="0"/>
            <a:endParaRPr lang="ru-RU" sz="1800" b="1" dirty="0">
              <a:solidFill>
                <a:srgbClr val="002060"/>
              </a:solidFill>
            </a:endParaRPr>
          </a:p>
          <a:p>
            <a:pPr eaLnBrk="0" hangingPunct="0"/>
            <a:r>
              <a:rPr lang="ru-RU" sz="1800" b="1" dirty="0">
                <a:solidFill>
                  <a:srgbClr val="002060"/>
                </a:solidFill>
              </a:rPr>
              <a:t>СДС «АВИАЭКСПЕРТ» включена </a:t>
            </a:r>
            <a:r>
              <a:rPr lang="ru-RU" sz="1800" b="1" dirty="0" err="1">
                <a:solidFill>
                  <a:srgbClr val="002060"/>
                </a:solidFill>
              </a:rPr>
              <a:t>Росстандартом</a:t>
            </a:r>
            <a:r>
              <a:rPr lang="ru-RU" sz="1800" b="1" dirty="0">
                <a:solidFill>
                  <a:srgbClr val="002060"/>
                </a:solidFill>
              </a:rPr>
              <a:t> 25 августа 2014 года в Единый реестр зарегистрированных систем добровольной сертификации, </a:t>
            </a:r>
            <a:r>
              <a:rPr lang="ru-RU" sz="1800" b="1" dirty="0" err="1">
                <a:solidFill>
                  <a:srgbClr val="002060"/>
                </a:solidFill>
              </a:rPr>
              <a:t>рег</a:t>
            </a:r>
            <a:r>
              <a:rPr lang="ru-RU" sz="1800" b="1" dirty="0">
                <a:solidFill>
                  <a:srgbClr val="002060"/>
                </a:solidFill>
              </a:rPr>
              <a:t>. № РОСС RU.В1258.04ЖСК0</a:t>
            </a:r>
            <a:endParaRPr lang="ru-RU" sz="1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43938" y="6492875"/>
            <a:ext cx="419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7D643C9-071D-45C5-BAC9-CE734B64EAA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11267" name="Rectangle 1"/>
          <p:cNvSpPr>
            <a:spLocks noChangeArrowheads="1"/>
          </p:cNvSpPr>
          <p:nvPr/>
        </p:nvSpPr>
        <p:spPr bwMode="auto">
          <a:xfrm>
            <a:off x="395288" y="2308225"/>
            <a:ext cx="8353425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 sz="2000" b="1">
                <a:cs typeface="Times New Roman" pitchFamily="18" charset="0"/>
              </a:rPr>
              <a:t>Система предназначена для организации и проведения добровольной сертификации, обеспечивающей независимую и квалифицированную оценку соответствия авиационной техники установленным требованиям. </a:t>
            </a:r>
          </a:p>
          <a:p>
            <a:pPr algn="just" eaLnBrk="0" hangingPunct="0"/>
            <a:endParaRPr lang="ru-RU" sz="2000" b="1">
              <a:cs typeface="Times New Roman" pitchFamily="18" charset="0"/>
            </a:endParaRPr>
          </a:p>
          <a:p>
            <a:pPr algn="just" eaLnBrk="0" hangingPunct="0"/>
            <a:r>
              <a:rPr lang="ru-RU" sz="2000" b="1">
                <a:cs typeface="Times New Roman" pitchFamily="18" charset="0"/>
              </a:rPr>
              <a:t>Область деятельности Системы предусматривает наряду с другими объектами авиационной техники добровольную сертификацию беспилотных авиационных систем.</a:t>
            </a:r>
            <a:r>
              <a:rPr lang="ru-RU" sz="2000"/>
              <a:t> </a:t>
            </a:r>
          </a:p>
        </p:txBody>
      </p:sp>
      <p:sp>
        <p:nvSpPr>
          <p:cNvPr id="11268" name="Прямоугольник 4"/>
          <p:cNvSpPr>
            <a:spLocks noChangeArrowheads="1"/>
          </p:cNvSpPr>
          <p:nvPr/>
        </p:nvSpPr>
        <p:spPr bwMode="auto">
          <a:xfrm>
            <a:off x="1908175" y="76200"/>
            <a:ext cx="512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>
                <a:solidFill>
                  <a:schemeClr val="bg1"/>
                </a:solidFill>
                <a:cs typeface="Times New Roman" pitchFamily="18" charset="0"/>
              </a:rPr>
              <a:t>СИСТЕМА ДОБРОВОЛЬНОЙ СЕРТИФИКАЦИИ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43938" y="6492875"/>
            <a:ext cx="419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366437F-2507-4DCD-A281-0173CB53113E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250825" y="571481"/>
            <a:ext cx="8569325" cy="574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spcBef>
                <a:spcPts val="600"/>
              </a:spcBef>
            </a:pPr>
            <a:r>
              <a:rPr lang="ru-RU" sz="1800" b="1" dirty="0">
                <a:cs typeface="Times New Roman" pitchFamily="18" charset="0"/>
              </a:rPr>
              <a:t>Сертификация в Системе осуществляется на добровольной основе на основании обращения заявителей. </a:t>
            </a:r>
          </a:p>
          <a:p>
            <a:pPr algn="just" eaLnBrk="0" hangingPunct="0">
              <a:spcBef>
                <a:spcPts val="600"/>
              </a:spcBef>
            </a:pPr>
            <a:r>
              <a:rPr lang="ru-RU" sz="1800" b="1" dirty="0">
                <a:cs typeface="Times New Roman" pitchFamily="18" charset="0"/>
              </a:rPr>
              <a:t>Заявки на сертификацию в Системе принимаются от юридических и физических лиц. </a:t>
            </a:r>
          </a:p>
          <a:p>
            <a:pPr algn="just" eaLnBrk="0" hangingPunct="0">
              <a:spcBef>
                <a:spcPts val="600"/>
              </a:spcBef>
            </a:pPr>
            <a:r>
              <a:rPr lang="ru-RU" sz="1800" b="1" dirty="0">
                <a:cs typeface="Times New Roman" pitchFamily="18" charset="0"/>
              </a:rPr>
              <a:t>Подавая заявку на проведение сертификации, заявитель подтверждает свое согласие с правилами функционирования Системы и их применением в отношении заявителя при проведении добровольной сертификации.</a:t>
            </a:r>
            <a:endParaRPr lang="ru-RU" sz="1800" b="1" dirty="0"/>
          </a:p>
          <a:p>
            <a:pPr algn="just" eaLnBrk="0" hangingPunct="0">
              <a:spcBef>
                <a:spcPts val="600"/>
              </a:spcBef>
            </a:pPr>
            <a:r>
              <a:rPr lang="ru-RU" sz="1800" b="1" dirty="0">
                <a:cs typeface="Times New Roman" pitchFamily="18" charset="0"/>
              </a:rPr>
              <a:t>Добровольная сертификация в Системе заключается в подтверждении соответствия объекта сертификации соответствующим требованиям путем анализа представленных документов и проведения лабораторных, натурных и иных испытаний объекта. </a:t>
            </a:r>
          </a:p>
          <a:p>
            <a:pPr algn="just" eaLnBrk="0" hangingPunct="0">
              <a:spcBef>
                <a:spcPts val="600"/>
              </a:spcBef>
            </a:pPr>
            <a:r>
              <a:rPr lang="ru-RU" sz="1800" b="1" dirty="0">
                <a:cs typeface="Times New Roman" pitchFamily="18" charset="0"/>
              </a:rPr>
              <a:t>Решение о возможности выдачи сертификата соответствия принимается органом по сертификации на основании анализа представленных заявителем документов и анализа доказательств соответствия, полученных по результатам испытаний. </a:t>
            </a:r>
          </a:p>
          <a:p>
            <a:pPr algn="just" eaLnBrk="0" hangingPunct="0">
              <a:spcBef>
                <a:spcPts val="600"/>
              </a:spcBef>
            </a:pPr>
            <a:r>
              <a:rPr lang="ru-RU" sz="1800" b="1" dirty="0">
                <a:cs typeface="Times New Roman" pitchFamily="18" charset="0"/>
              </a:rPr>
              <a:t>При положительных результатах орган по сертификации выдает сертификат соответствия, который вступает в силу с момента регистрации его в реестре Системы.</a:t>
            </a:r>
            <a:endParaRPr lang="ru-RU" sz="1800" b="1" dirty="0"/>
          </a:p>
        </p:txBody>
      </p:sp>
      <p:sp>
        <p:nvSpPr>
          <p:cNvPr id="12292" name="Прямоугольник 4"/>
          <p:cNvSpPr>
            <a:spLocks noChangeArrowheads="1"/>
          </p:cNvSpPr>
          <p:nvPr/>
        </p:nvSpPr>
        <p:spPr bwMode="auto">
          <a:xfrm>
            <a:off x="1908175" y="76200"/>
            <a:ext cx="512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>
                <a:solidFill>
                  <a:schemeClr val="bg1"/>
                </a:solidFill>
                <a:cs typeface="Times New Roman" pitchFamily="18" charset="0"/>
              </a:rPr>
              <a:t>СИСТЕМА ДОБРОВОЛЬНОЙ СЕРТИФИКАЦИИ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2"/>
          <p:cNvSpPr>
            <a:spLocks noChangeArrowheads="1"/>
          </p:cNvSpPr>
          <p:nvPr/>
        </p:nvSpPr>
        <p:spPr bwMode="auto">
          <a:xfrm>
            <a:off x="71438" y="1312863"/>
            <a:ext cx="897731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4500" algn="just"/>
            <a:r>
              <a:rPr lang="ru-RU" sz="2200" b="1">
                <a:solidFill>
                  <a:schemeClr val="tx2"/>
                </a:solidFill>
              </a:rPr>
              <a:t>Для обеспечения безопасности полетов БАС в РФ необходимо внести поправки в действующие документы и подготовить следующие первоочередные документы: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71438" y="2797175"/>
            <a:ext cx="89773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77800" indent="-177800" algn="just">
              <a:spcBef>
                <a:spcPts val="1200"/>
              </a:spcBef>
              <a:buFontTx/>
              <a:buChar char="•"/>
            </a:pPr>
            <a:r>
              <a:rPr lang="ru-RU" sz="2000" b="1" dirty="0" smtClean="0"/>
              <a:t>Разработать </a:t>
            </a:r>
            <a:r>
              <a:rPr lang="ru-RU" sz="2000" b="1" dirty="0"/>
              <a:t>Авиационные правила (Нормы летной годности)</a:t>
            </a:r>
          </a:p>
          <a:p>
            <a:pPr marL="177800" indent="-177800" algn="just">
              <a:spcBef>
                <a:spcPts val="1200"/>
              </a:spcBef>
              <a:buFontTx/>
              <a:buChar char="•"/>
            </a:pPr>
            <a:r>
              <a:rPr lang="ru-RU" sz="2000" b="1" dirty="0"/>
              <a:t>Разработать процедуру сертификации и регистрации БАС</a:t>
            </a:r>
          </a:p>
          <a:p>
            <a:pPr marL="177800" indent="-177800" algn="just">
              <a:spcBef>
                <a:spcPts val="1200"/>
              </a:spcBef>
              <a:buFontTx/>
              <a:buChar char="•"/>
            </a:pPr>
            <a:r>
              <a:rPr lang="ru-RU" sz="2000" b="1" dirty="0"/>
              <a:t>Разработать процедуру подготовки и лицензирования операторов БАС</a:t>
            </a:r>
          </a:p>
        </p:txBody>
      </p:sp>
      <p:sp>
        <p:nvSpPr>
          <p:cNvPr id="22532" name="Text Box 58"/>
          <p:cNvSpPr txBox="1">
            <a:spLocks noChangeArrowheads="1"/>
          </p:cNvSpPr>
          <p:nvPr/>
        </p:nvSpPr>
        <p:spPr bwMode="auto">
          <a:xfrm>
            <a:off x="1714500" y="571500"/>
            <a:ext cx="5340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3399"/>
                </a:solidFill>
              </a:rPr>
              <a:t>ВЫВОДЫ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71438" y="500063"/>
            <a:ext cx="8915400" cy="868362"/>
          </a:xfrm>
        </p:spPr>
        <p:txBody>
          <a:bodyPr/>
          <a:lstStyle/>
          <a:p>
            <a:pPr algn="ctr" eaLnBrk="1" hangingPunct="1"/>
            <a:r>
              <a:rPr lang="ru-RU" sz="4000" smtClean="0">
                <a:solidFill>
                  <a:srgbClr val="003399"/>
                </a:solidFill>
              </a:rPr>
              <a:t>Выводы  </a:t>
            </a:r>
            <a:br>
              <a:rPr lang="ru-RU" sz="4000" smtClean="0">
                <a:solidFill>
                  <a:srgbClr val="003399"/>
                </a:solidFill>
              </a:rPr>
            </a:br>
            <a:endParaRPr lang="ru-RU" sz="4000" smtClean="0">
              <a:solidFill>
                <a:srgbClr val="003399"/>
              </a:solidFill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285750" y="1428750"/>
            <a:ext cx="8429625" cy="4929188"/>
          </a:xfrm>
        </p:spPr>
        <p:txBody>
          <a:bodyPr/>
          <a:lstStyle/>
          <a:p>
            <a:r>
              <a:rPr lang="ru-RU" sz="2400" smtClean="0"/>
              <a:t> -  определить Орган, ответственный за процедуры типовой сертификации, который должен координировать этап формирования Авиационных правил, как нормативно технической базы использования БАС для гражданского применения. </a:t>
            </a:r>
          </a:p>
          <a:p>
            <a:r>
              <a:rPr lang="ru-RU" sz="2400" smtClean="0"/>
              <a:t>   - Предложения о внесении изменения Воздушного кодекса РФ, исключающие из процедуры  обязательной сертификации БАС с летательными аппаратами массой менее 30 кг, не  могут относиться к БАС, используемым для выполнения  воздушных работ.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. 4"/>
          <p:cNvSpPr>
            <a:spLocks noGrp="1" noChangeArrowheads="1"/>
          </p:cNvSpPr>
          <p:nvPr>
            <p:ph type="title"/>
          </p:nvPr>
        </p:nvSpPr>
        <p:spPr>
          <a:xfrm>
            <a:off x="0" y="2405063"/>
            <a:ext cx="9144000" cy="2595562"/>
          </a:xfrm>
        </p:spPr>
        <p:txBody>
          <a:bodyPr/>
          <a:lstStyle/>
          <a:p>
            <a:pPr algn="ctr" eaLnBrk="1" hangingPunct="1"/>
            <a:r>
              <a:rPr lang="ru-RU" sz="3600" smtClean="0">
                <a:solidFill>
                  <a:schemeClr val="tx2"/>
                </a:solidFill>
              </a:rPr>
              <a:t>Спасибо за внимание !</a:t>
            </a:r>
            <a:br>
              <a:rPr lang="ru-RU" sz="3600" smtClean="0">
                <a:solidFill>
                  <a:schemeClr val="tx2"/>
                </a:solidFill>
              </a:rPr>
            </a:br>
            <a:r>
              <a:rPr lang="ru-RU" sz="3600" smtClean="0">
                <a:solidFill>
                  <a:schemeClr val="tx2"/>
                </a:solidFill>
              </a:rPr>
              <a:t/>
            </a:r>
            <a:br>
              <a:rPr lang="ru-RU" sz="3600" smtClean="0">
                <a:solidFill>
                  <a:schemeClr val="tx2"/>
                </a:solidFill>
              </a:rPr>
            </a:br>
            <a:r>
              <a:rPr lang="ru-RU" sz="3600" smtClean="0">
                <a:solidFill>
                  <a:srgbClr val="FF0000"/>
                </a:solidFill>
              </a:rPr>
              <a:t>ВОПРОСЫ?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5"/>
          <p:cNvSpPr>
            <a:spLocks noChangeArrowheads="1"/>
          </p:cNvSpPr>
          <p:nvPr/>
        </p:nvSpPr>
        <p:spPr bwMode="auto">
          <a:xfrm>
            <a:off x="-71438" y="700088"/>
            <a:ext cx="9215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000" b="1">
                <a:solidFill>
                  <a:srgbClr val="003399"/>
                </a:solidFill>
                <a:latin typeface="Arial" charset="0"/>
              </a:rPr>
              <a:t>Международные организации по внедрению</a:t>
            </a:r>
          </a:p>
          <a:p>
            <a:pPr algn="ctr"/>
            <a:r>
              <a:rPr lang="ru-RU" altLang="ru-RU" sz="2000" b="1">
                <a:solidFill>
                  <a:srgbClr val="003399"/>
                </a:solidFill>
                <a:latin typeface="Arial" charset="0"/>
              </a:rPr>
              <a:t> БАС - в единое международное воздушное пространство</a:t>
            </a:r>
            <a:endParaRPr lang="ru-RU" altLang="ru-RU" sz="2000">
              <a:solidFill>
                <a:srgbClr val="003399"/>
              </a:solidFill>
              <a:latin typeface="Arial" charset="0"/>
            </a:endParaRP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2857500"/>
            <a:ext cx="72072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8"/>
          <p:cNvSpPr>
            <a:spLocks noChangeArrowheads="1"/>
          </p:cNvSpPr>
          <p:nvPr/>
        </p:nvSpPr>
        <p:spPr bwMode="auto">
          <a:xfrm>
            <a:off x="2230438" y="2738438"/>
            <a:ext cx="6770687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2000" b="1">
                <a:solidFill>
                  <a:schemeClr val="tx2"/>
                </a:solidFill>
              </a:rPr>
              <a:t>EUROCAE </a:t>
            </a:r>
            <a:r>
              <a:rPr lang="ru-RU" altLang="ru-RU" sz="2000" b="1">
                <a:solidFill>
                  <a:schemeClr val="tx2"/>
                </a:solidFill>
              </a:rPr>
              <a:t>(</a:t>
            </a:r>
            <a:r>
              <a:rPr lang="en-US" altLang="ru-RU" sz="2000" b="1">
                <a:solidFill>
                  <a:schemeClr val="tx2"/>
                </a:solidFill>
              </a:rPr>
              <a:t>European Organization for Civil Aviation Electronics</a:t>
            </a:r>
            <a:r>
              <a:rPr lang="ru-RU" altLang="ru-RU" sz="2000" b="1">
                <a:solidFill>
                  <a:schemeClr val="tx2"/>
                </a:solidFill>
              </a:rPr>
              <a:t>)</a:t>
            </a:r>
            <a:endParaRPr lang="en-US" altLang="ru-RU" sz="2000" b="1">
              <a:solidFill>
                <a:schemeClr val="tx2"/>
              </a:solidFill>
            </a:endParaRPr>
          </a:p>
          <a:p>
            <a:r>
              <a:rPr lang="ru-RU" altLang="ru-RU" sz="1800">
                <a:solidFill>
                  <a:srgbClr val="003399"/>
                </a:solidFill>
              </a:rPr>
              <a:t>Европейской организации по электронике гражданской авиации</a:t>
            </a:r>
          </a:p>
        </p:txBody>
      </p:sp>
      <p:pic>
        <p:nvPicPr>
          <p:cNvPr id="14341" name="Picture 3094" descr="D:\Documents and Settings\rleijgra\My Documents\My Pictures\P.13_JARUS_Logo_CMJN_R16-V43-B111_85x85mm_300dpi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5280025"/>
            <a:ext cx="7921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Прямоугольник 10"/>
          <p:cNvSpPr>
            <a:spLocks noChangeArrowheads="1"/>
          </p:cNvSpPr>
          <p:nvPr/>
        </p:nvSpPr>
        <p:spPr bwMode="auto">
          <a:xfrm>
            <a:off x="2193925" y="5033963"/>
            <a:ext cx="6769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ru-RU" b="1">
                <a:solidFill>
                  <a:schemeClr val="tx2"/>
                </a:solidFill>
              </a:rPr>
              <a:t>Joint Authorities for Rulemaking on Unmanned Systems</a:t>
            </a:r>
          </a:p>
          <a:p>
            <a:r>
              <a:rPr lang="ru-RU" altLang="ru-RU" sz="1600">
                <a:solidFill>
                  <a:srgbClr val="003399"/>
                </a:solidFill>
              </a:rPr>
              <a:t>Авиационные власти стран Европы, Азии, Америки, Африки по разработке единых нормативных документов для БАС</a:t>
            </a:r>
            <a:endParaRPr lang="en-GB" altLang="ru-RU" sz="1600" b="1">
              <a:solidFill>
                <a:srgbClr val="003399"/>
              </a:solidFill>
            </a:endParaRPr>
          </a:p>
        </p:txBody>
      </p:sp>
      <p:pic>
        <p:nvPicPr>
          <p:cNvPr id="14343" name="Picture 1" descr="EASA logo.sv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0450" y="3992563"/>
            <a:ext cx="58261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Прямоугольник 15"/>
          <p:cNvSpPr>
            <a:spLocks noChangeArrowheads="1"/>
          </p:cNvSpPr>
          <p:nvPr/>
        </p:nvSpPr>
        <p:spPr bwMode="auto">
          <a:xfrm>
            <a:off x="2214563" y="4179888"/>
            <a:ext cx="6408737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2000" b="1">
                <a:solidFill>
                  <a:schemeClr val="tx2"/>
                </a:solidFill>
              </a:rPr>
              <a:t>European Aviation</a:t>
            </a:r>
            <a:r>
              <a:rPr lang="ru-RU" altLang="ru-RU" sz="2000" b="1">
                <a:solidFill>
                  <a:schemeClr val="tx2"/>
                </a:solidFill>
              </a:rPr>
              <a:t> </a:t>
            </a:r>
            <a:r>
              <a:rPr lang="en-US" altLang="ru-RU" sz="2000" b="1">
                <a:solidFill>
                  <a:schemeClr val="tx2"/>
                </a:solidFill>
              </a:rPr>
              <a:t>Safety Agency</a:t>
            </a:r>
            <a:r>
              <a:rPr lang="ru-RU" altLang="ru-RU" sz="2000">
                <a:solidFill>
                  <a:schemeClr val="tx2"/>
                </a:solidFill>
              </a:rPr>
              <a:t>  </a:t>
            </a:r>
            <a:r>
              <a:rPr lang="ru-RU" altLang="ru-RU" sz="2000" b="1">
                <a:solidFill>
                  <a:schemeClr val="tx2"/>
                </a:solidFill>
              </a:rPr>
              <a:t>(</a:t>
            </a:r>
            <a:r>
              <a:rPr lang="en-US" altLang="ru-RU" sz="2000" b="1">
                <a:solidFill>
                  <a:schemeClr val="tx2"/>
                </a:solidFill>
              </a:rPr>
              <a:t>EASA)</a:t>
            </a:r>
            <a:endParaRPr lang="ru-RU" altLang="ru-RU" sz="2000" b="1">
              <a:solidFill>
                <a:schemeClr val="tx2"/>
              </a:solidFill>
            </a:endParaRPr>
          </a:p>
          <a:p>
            <a:r>
              <a:rPr lang="ru-RU" altLang="ru-RU" sz="1800">
                <a:solidFill>
                  <a:srgbClr val="003399"/>
                </a:solidFill>
              </a:rPr>
              <a:t>Европейское агентство по авиационной безопасности </a:t>
            </a:r>
            <a:r>
              <a:rPr lang="ru-RU" altLang="ru-RU" sz="1800" b="1">
                <a:solidFill>
                  <a:srgbClr val="003399"/>
                </a:solidFill>
              </a:rPr>
              <a:t> </a:t>
            </a:r>
            <a:endParaRPr lang="en-US" altLang="ru-RU" sz="1800" b="1">
              <a:solidFill>
                <a:srgbClr val="003399"/>
              </a:solidFill>
            </a:endParaRPr>
          </a:p>
        </p:txBody>
      </p:sp>
      <p:pic>
        <p:nvPicPr>
          <p:cNvPr id="14345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50" y="1714500"/>
            <a:ext cx="1008063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6" name="Прямоугольник 21"/>
          <p:cNvSpPr>
            <a:spLocks noChangeArrowheads="1"/>
          </p:cNvSpPr>
          <p:nvPr/>
        </p:nvSpPr>
        <p:spPr bwMode="auto">
          <a:xfrm>
            <a:off x="2214563" y="1779588"/>
            <a:ext cx="64087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2000" b="1">
                <a:solidFill>
                  <a:srgbClr val="003399"/>
                </a:solidFill>
              </a:rPr>
              <a:t>International Civil Aviation Association</a:t>
            </a:r>
            <a:r>
              <a:rPr lang="ru-RU" altLang="ru-RU" sz="2000" b="1">
                <a:solidFill>
                  <a:srgbClr val="003399"/>
                </a:solidFill>
              </a:rPr>
              <a:t> (</a:t>
            </a:r>
            <a:r>
              <a:rPr lang="en-US" altLang="ru-RU" sz="2000" b="1">
                <a:solidFill>
                  <a:srgbClr val="003399"/>
                </a:solidFill>
              </a:rPr>
              <a:t>ICAO)</a:t>
            </a:r>
            <a:endParaRPr lang="ru-RU" altLang="ru-RU" sz="2000" b="1">
              <a:solidFill>
                <a:srgbClr val="003399"/>
              </a:solidFill>
            </a:endParaRPr>
          </a:p>
          <a:p>
            <a:r>
              <a:rPr lang="ru-RU" altLang="ru-RU" sz="2000"/>
              <a:t>Международная организация гражданской авиации</a:t>
            </a:r>
            <a:endParaRPr lang="en-US" altLang="ru-RU" sz="20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3"/>
          <p:cNvSpPr>
            <a:spLocks noChangeArrowheads="1"/>
          </p:cNvSpPr>
          <p:nvPr/>
        </p:nvSpPr>
        <p:spPr bwMode="auto">
          <a:xfrm>
            <a:off x="876300" y="369888"/>
            <a:ext cx="5338763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>
                <a:solidFill>
                  <a:srgbClr val="003399"/>
                </a:solidFill>
              </a:rPr>
              <a:t>Безопасность полетов БАС </a:t>
            </a:r>
          </a:p>
        </p:txBody>
      </p:sp>
      <p:pic>
        <p:nvPicPr>
          <p:cNvPr id="15363" name="Рисунок 19" descr="JARUS-01+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13" y="714375"/>
            <a:ext cx="8929687" cy="569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385888" y="1701800"/>
            <a:ext cx="6191250" cy="3000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2"/>
                </a:solidFill>
              </a:rPr>
              <a:t>JARUS</a:t>
            </a:r>
            <a:r>
              <a:rPr lang="ru-RU" sz="2800" b="1" dirty="0">
                <a:solidFill>
                  <a:schemeClr val="tx2"/>
                </a:solidFill>
              </a:rPr>
              <a:t> </a:t>
            </a:r>
            <a:endParaRPr lang="en-US" sz="28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n-GB" sz="2000" i="1" dirty="0">
                <a:solidFill>
                  <a:schemeClr val="tx2"/>
                </a:solidFill>
              </a:rPr>
              <a:t>Joint Authorities for Rulemaking </a:t>
            </a:r>
          </a:p>
          <a:p>
            <a:pPr algn="ctr">
              <a:defRPr/>
            </a:pPr>
            <a:r>
              <a:rPr lang="en-GB" sz="2000" i="1" dirty="0">
                <a:solidFill>
                  <a:schemeClr val="tx2"/>
                </a:solidFill>
              </a:rPr>
              <a:t>on Unmanned Systems</a:t>
            </a:r>
            <a:r>
              <a:rPr lang="ru-RU" sz="2000" i="1" dirty="0">
                <a:solidFill>
                  <a:schemeClr val="tx2"/>
                </a:solidFill>
              </a:rPr>
              <a:t>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Объединенный комитет авиационных властей </a:t>
            </a:r>
            <a:endParaRPr lang="en-US" sz="20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45 стран</a:t>
            </a:r>
          </a:p>
          <a:p>
            <a:pPr algn="ctr">
              <a:defRPr/>
            </a:pPr>
            <a:endParaRPr lang="ru-RU" sz="2000" dirty="0">
              <a:solidFill>
                <a:srgbClr val="0070C0"/>
              </a:solidFill>
            </a:endParaRP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Работает под руководством Еврокомиссии и </a:t>
            </a:r>
            <a:r>
              <a:rPr lang="en-US" sz="2000" dirty="0">
                <a:solidFill>
                  <a:schemeClr val="tx1"/>
                </a:solidFill>
              </a:rPr>
              <a:t>EUROCONTROL </a:t>
            </a:r>
            <a:r>
              <a:rPr lang="ru-RU" sz="2000" dirty="0">
                <a:solidFill>
                  <a:schemeClr val="tx1"/>
                </a:solidFill>
              </a:rPr>
              <a:t>совместно с </a:t>
            </a:r>
            <a:r>
              <a:rPr lang="en-US" sz="2000" dirty="0">
                <a:solidFill>
                  <a:schemeClr val="tx1"/>
                </a:solidFill>
              </a:rPr>
              <a:t>EASA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Страницы из JARUS_CS-LURS_V.1.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38" y="557213"/>
            <a:ext cx="2646362" cy="17287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58204" cy="1071570"/>
          </a:xfrm>
        </p:spPr>
        <p:txBody>
          <a:bodyPr/>
          <a:lstStyle/>
          <a:p>
            <a:pPr algn="ctr"/>
            <a:r>
              <a:rPr lang="en-GB" dirty="0" smtClean="0"/>
              <a:t>JARUS guidelines on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GB" dirty="0" smtClean="0"/>
              <a:t>Specific Operations Risk Assessment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GB" dirty="0" smtClean="0"/>
              <a:t>(SORA)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buNone/>
            </a:pPr>
            <a:r>
              <a:rPr lang="en-GB" dirty="0" smtClean="0"/>
              <a:t> </a:t>
            </a:r>
            <a:endParaRPr lang="ru-RU" dirty="0" smtClean="0"/>
          </a:p>
          <a:p>
            <a:pPr fontAlgn="auto">
              <a:buNone/>
            </a:pPr>
            <a:r>
              <a:rPr lang="en-US" dirty="0" smtClean="0"/>
              <a:t> </a:t>
            </a:r>
            <a:r>
              <a:rPr lang="en-GB" dirty="0" smtClean="0"/>
              <a:t>  </a:t>
            </a:r>
            <a:endParaRPr lang="ru-RU" dirty="0" smtClean="0"/>
          </a:p>
          <a:p>
            <a:pPr fontAlgn="auto">
              <a:buNone/>
            </a:pPr>
            <a:r>
              <a:rPr lang="en-GB" dirty="0" smtClean="0"/>
              <a:t> </a:t>
            </a:r>
            <a:endParaRPr lang="ru-RU" dirty="0" smtClean="0"/>
          </a:p>
          <a:p>
            <a:pPr fontAlgn="auto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762099" y="1924050"/>
            <a:ext cx="5619801" cy="3009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686800" cy="947726"/>
          </a:xfrm>
        </p:spPr>
        <p:txBody>
          <a:bodyPr/>
          <a:lstStyle/>
          <a:p>
            <a:pPr algn="ctr"/>
            <a:r>
              <a:rPr lang="en-GB" dirty="0" smtClean="0"/>
              <a:t>JARUS guidelines on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GB" dirty="0" smtClean="0"/>
              <a:t>Specific Operations Risk Assessment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GB" dirty="0" smtClean="0"/>
              <a:t>(SORA)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buNone/>
            </a:pPr>
            <a:r>
              <a:rPr lang="ru-RU" dirty="0" smtClean="0"/>
              <a:t>                                  </a:t>
            </a:r>
            <a:r>
              <a:rPr lang="en-US" dirty="0" smtClean="0"/>
              <a:t>Number of hazards (</a:t>
            </a:r>
            <a:r>
              <a:rPr lang="en-US" dirty="0" smtClean="0"/>
              <a:t>per</a:t>
            </a:r>
            <a:endParaRPr lang="ru-RU" dirty="0" smtClean="0"/>
          </a:p>
          <a:p>
            <a:pPr fontAlgn="auto">
              <a:buNone/>
            </a:pPr>
            <a:r>
              <a:rPr lang="ru-RU" dirty="0" smtClean="0"/>
              <a:t>                                  </a:t>
            </a:r>
            <a:r>
              <a:rPr lang="en-US" dirty="0" smtClean="0"/>
              <a:t>flight </a:t>
            </a:r>
            <a:r>
              <a:rPr lang="en-US" dirty="0" smtClean="0"/>
              <a:t>hour)</a:t>
            </a:r>
            <a:r>
              <a:rPr lang="ru-RU" dirty="0" smtClean="0"/>
              <a:t> </a:t>
            </a:r>
          </a:p>
          <a:p>
            <a:pPr fontAlgn="auto">
              <a:buNone/>
            </a:pPr>
            <a:r>
              <a:rPr lang="en-US" dirty="0" smtClean="0"/>
              <a:t>Certified </a:t>
            </a:r>
            <a:r>
              <a:rPr lang="en-US" dirty="0" smtClean="0"/>
              <a:t>Category </a:t>
            </a:r>
            <a:r>
              <a:rPr lang="ru-RU" dirty="0" smtClean="0"/>
              <a:t>  </a:t>
            </a:r>
            <a:r>
              <a:rPr lang="it-IT" dirty="0" smtClean="0"/>
              <a:t>1E-6 to 1E-4</a:t>
            </a:r>
            <a:endParaRPr lang="ru-RU" dirty="0" smtClean="0"/>
          </a:p>
          <a:p>
            <a:pPr fontAlgn="auto">
              <a:buNone/>
            </a:pPr>
            <a:endParaRPr lang="ru-RU" dirty="0" smtClean="0"/>
          </a:p>
          <a:p>
            <a:pPr fontAlgn="auto">
              <a:buNone/>
            </a:pPr>
            <a:r>
              <a:rPr lang="en-US" dirty="0" smtClean="0"/>
              <a:t>Specific </a:t>
            </a:r>
            <a:r>
              <a:rPr lang="en-US" dirty="0" smtClean="0"/>
              <a:t>Category</a:t>
            </a:r>
            <a:r>
              <a:rPr lang="ru-RU" dirty="0" smtClean="0"/>
              <a:t>    1</a:t>
            </a:r>
            <a:r>
              <a:rPr lang="it-IT" dirty="0" smtClean="0"/>
              <a:t>E-6 </a:t>
            </a:r>
            <a:r>
              <a:rPr lang="it-IT" dirty="0" smtClean="0"/>
              <a:t>to 1</a:t>
            </a:r>
            <a:endParaRPr lang="ru-RU" dirty="0" smtClean="0"/>
          </a:p>
          <a:p>
            <a:pPr fontAlgn="auto">
              <a:buNone/>
            </a:pPr>
            <a:endParaRPr lang="ru-RU" dirty="0" smtClean="0"/>
          </a:p>
          <a:p>
            <a:pPr fontAlgn="auto">
              <a:buNone/>
            </a:pPr>
            <a:r>
              <a:rPr lang="en-US" dirty="0" smtClean="0"/>
              <a:t>Open </a:t>
            </a:r>
            <a:r>
              <a:rPr lang="en-US" dirty="0" smtClean="0"/>
              <a:t>Category</a:t>
            </a:r>
            <a:r>
              <a:rPr lang="ru-RU" dirty="0" smtClean="0"/>
              <a:t>         </a:t>
            </a:r>
            <a:r>
              <a:rPr lang="en-US" dirty="0" smtClean="0"/>
              <a:t>1E-2to 1</a:t>
            </a:r>
            <a:endParaRPr lang="ru-RU" dirty="0" smtClean="0"/>
          </a:p>
          <a:p>
            <a:pPr fontAlgn="auto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714348" y="1142984"/>
            <a:ext cx="2155828" cy="83820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Категория</a:t>
            </a:r>
            <a:r>
              <a:rPr lang="en-US" b="1" dirty="0"/>
              <a:t> (A)</a:t>
            </a:r>
            <a:r>
              <a:rPr lang="ru-RU" b="1" dirty="0"/>
              <a:t> </a:t>
            </a:r>
            <a:r>
              <a:rPr lang="ru-RU" dirty="0"/>
              <a:t>Открытая</a:t>
            </a:r>
            <a:r>
              <a:rPr lang="en-US" dirty="0"/>
              <a:t>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14678" y="714356"/>
            <a:ext cx="2506674" cy="114300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Категория</a:t>
            </a:r>
            <a:r>
              <a:rPr lang="en-US" b="1" dirty="0"/>
              <a:t> (B</a:t>
            </a:r>
            <a:r>
              <a:rPr lang="en-US" b="1" dirty="0" smtClean="0"/>
              <a:t>)</a:t>
            </a:r>
            <a:endParaRPr lang="ru-RU" b="1" dirty="0" smtClean="0"/>
          </a:p>
          <a:p>
            <a:pPr algn="ctr">
              <a:defRPr/>
            </a:pPr>
            <a:r>
              <a:rPr lang="ru-RU" b="1" dirty="0" smtClean="0"/>
              <a:t>Специальная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072198" y="785794"/>
            <a:ext cx="2714644" cy="121286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Категория</a:t>
            </a:r>
            <a:r>
              <a:rPr lang="en-US" b="1" dirty="0"/>
              <a:t> (C) </a:t>
            </a:r>
            <a:r>
              <a:rPr lang="ru-RU" dirty="0"/>
              <a:t>Регулируемая</a:t>
            </a:r>
            <a:r>
              <a:rPr lang="en-US" dirty="0"/>
              <a:t> </a:t>
            </a:r>
          </a:p>
        </p:txBody>
      </p:sp>
      <p:sp>
        <p:nvSpPr>
          <p:cNvPr id="18" name="Flowchart: Alternate Process 17"/>
          <p:cNvSpPr/>
          <p:nvPr/>
        </p:nvSpPr>
        <p:spPr>
          <a:xfrm>
            <a:off x="323850" y="2173288"/>
            <a:ext cx="2686050" cy="434340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Не сертифицируются  конструкция и летная годность БЛА, НПУ и каналов  контроля и управления </a:t>
            </a:r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Полет на низких высотах (ниже  150 м)</a:t>
            </a:r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Полет в прямой видимости</a:t>
            </a:r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Спектр частот не лицензируется</a:t>
            </a:r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Полеты в малонаселенных районах</a:t>
            </a:r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Авиационными властями  устанавливаются критерии безопасности полетов</a:t>
            </a:r>
            <a:endParaRPr lang="en-US" sz="1600" dirty="0"/>
          </a:p>
        </p:txBody>
      </p:sp>
      <p:sp>
        <p:nvSpPr>
          <p:cNvPr id="20" name="Flowchart: Alternate Process 19"/>
          <p:cNvSpPr/>
          <p:nvPr/>
        </p:nvSpPr>
        <p:spPr>
          <a:xfrm>
            <a:off x="6084888" y="2181225"/>
            <a:ext cx="2735262" cy="434340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Сертификат типа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Сертификат летной годности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Руководство по </a:t>
            </a:r>
            <a:r>
              <a:rPr lang="ru-RU" sz="1500" dirty="0" smtClean="0"/>
              <a:t>поддержанию летной </a:t>
            </a:r>
            <a:r>
              <a:rPr lang="ru-RU" sz="1500" dirty="0"/>
              <a:t>годности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Полеты за пределами прямой видимости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Сложная и высокотехнологичная конструкция и эксплуатация</a:t>
            </a: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Использование авиационных защищенных частот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ru-RU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6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65550" y="3248025"/>
          <a:ext cx="1563688" cy="1836738"/>
        </p:xfrm>
        <a:graphic>
          <a:graphicData uri="http://schemas.openxmlformats.org/presentationml/2006/ole">
            <p:oleObj spid="_x0000_s46082" name="Visio" r:id="rId3" imgW="6438519" imgH="7561707" progId="">
              <p:embed/>
            </p:oleObj>
          </a:graphicData>
        </a:graphic>
      </p:graphicFrame>
      <p:sp>
        <p:nvSpPr>
          <p:cNvPr id="24" name="Flowchart: Alternate Process 23"/>
          <p:cNvSpPr/>
          <p:nvPr/>
        </p:nvSpPr>
        <p:spPr>
          <a:xfrm>
            <a:off x="3200400" y="1928802"/>
            <a:ext cx="2692400" cy="464347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 smtClean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 smtClean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 smtClean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 smtClean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 smtClean="0"/>
              <a:t>Конструкция </a:t>
            </a:r>
            <a:r>
              <a:rPr lang="ru-RU" sz="1500" dirty="0"/>
              <a:t>не сертифицируется</a:t>
            </a:r>
            <a:endParaRPr lang="en-US" sz="1500" dirty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Летная годность подтверждается на </a:t>
            </a:r>
            <a:r>
              <a:rPr lang="ru-RU" sz="1500" dirty="0" smtClean="0"/>
              <a:t>основе оценки  </a:t>
            </a:r>
            <a:r>
              <a:rPr lang="ru-RU" sz="1500" dirty="0"/>
              <a:t>эксплуатационного риска</a:t>
            </a:r>
            <a:endParaRPr lang="en-US" sz="1500" dirty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Учитывается вес, скорость, используемое </a:t>
            </a:r>
            <a:r>
              <a:rPr lang="ru-RU" sz="1500" dirty="0" err="1"/>
              <a:t>возд.пространство</a:t>
            </a:r>
            <a:r>
              <a:rPr lang="ru-RU" sz="1500" dirty="0"/>
              <a:t>, сложность эксплуатации при ППП и ПВП</a:t>
            </a:r>
            <a:endParaRPr lang="en-US" sz="1500" dirty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r>
              <a:rPr lang="ru-RU" sz="1500" dirty="0"/>
              <a:t>Оценка опасности и смягчающие условия (</a:t>
            </a:r>
            <a:r>
              <a:rPr lang="ru-RU" sz="1500" dirty="0" err="1"/>
              <a:t>Комп.орган</a:t>
            </a:r>
            <a:r>
              <a:rPr lang="ru-RU" sz="1500" dirty="0"/>
              <a:t>, эксперты) </a:t>
            </a:r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ru-RU" sz="1500" dirty="0"/>
          </a:p>
          <a:p>
            <a:pPr marL="174625" indent="-174625">
              <a:buFont typeface="Arial" panose="020B0604020202020204" pitchFamily="34" charset="0"/>
              <a:buChar char="•"/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1661993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rgbClr val="333399"/>
                </a:solidFill>
                <a:effectLst/>
                <a:latin typeface="Arial Bold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en-GB" sz="2400" b="1" i="0" u="none" strike="noStrike" cap="none" normalizeH="0" baseline="0" dirty="0" smtClean="0" bmk="">
                <a:ln>
                  <a:noFill/>
                </a:ln>
                <a:solidFill>
                  <a:srgbClr val="333399"/>
                </a:solidFill>
                <a:effectLst/>
                <a:latin typeface="Arial Bold"/>
                <a:ea typeface="Times New Roman" pitchFamily="18" charset="0"/>
                <a:cs typeface="Times New Roman" pitchFamily="18" charset="0"/>
              </a:rPr>
              <a:t>oint Authorities for Rulemaking of Unmanned Systems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 bmk="titlefp">
                <a:ln>
                  <a:noFill/>
                </a:ln>
                <a:solidFill>
                  <a:srgbClr val="333399"/>
                </a:solidFill>
                <a:effectLst/>
                <a:latin typeface="Arial Bold"/>
                <a:ea typeface="Times New Roman" pitchFamily="18" charset="0"/>
                <a:cs typeface="Times New Roman" pitchFamily="18" charset="0"/>
              </a:rPr>
              <a:t>UAS Operational Categorization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871540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8429652" cy="576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 Cyr"/>
        <a:ea typeface=""/>
        <a:cs typeface=""/>
      </a:majorFont>
      <a:minorFont>
        <a:latin typeface="Arial Cy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pitchFamily="34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pitchFamily="34" charset="-52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2747</TotalTime>
  <Words>681</Words>
  <Application>Microsoft Office PowerPoint</Application>
  <PresentationFormat>Экран (4:3)</PresentationFormat>
  <Paragraphs>109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Оформление по умолчанию</vt:lpstr>
      <vt:lpstr>Visio</vt:lpstr>
      <vt:lpstr>НОРМАТИВНО-ПРАВОВОЕ ОБЕСПЕЧЕНИЕ ПРОЦЕССОВ РАЗРАБОТКИ И СОЗДАНИЯ БЕСПИЛОТНЫХ АВИАЦИОННЫХ СИСТЕМ РЕАЛИЗАЦИЯ ТРЕБОВАНИЙ ICAO В ПЛАНЕ ГОСРЕГУЛИРОВАНИЯ СОЗДАНИЯ И ЭКСПЛУАТАЦИИ БАС В ЕДИНОМ ВОЗДУШНОМ ПРОСТРАНСТВЕ.</vt:lpstr>
      <vt:lpstr>Слайд 2</vt:lpstr>
      <vt:lpstr>Слайд 3</vt:lpstr>
      <vt:lpstr>JARUS guidelines on Specific Operations Risk Assessment  (SORA)</vt:lpstr>
      <vt:lpstr>JARUS guidelines on Specific Operations Risk Assessment  (SORA)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Выводы   </vt:lpstr>
      <vt:lpstr>Спасибо за внимание !  ВОПРОСЫ?</vt:lpstr>
    </vt:vector>
  </TitlesOfParts>
  <Company>Издательская  группа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АВИАЦИОННОЙ ТЕХНИКИ РОССИИ</dc:title>
  <dc:creator>Наталья</dc:creator>
  <cp:lastModifiedBy>Пользователь Windows</cp:lastModifiedBy>
  <cp:revision>239</cp:revision>
  <dcterms:created xsi:type="dcterms:W3CDTF">2003-11-24T09:30:01Z</dcterms:created>
  <dcterms:modified xsi:type="dcterms:W3CDTF">2016-10-19T05:04:25Z</dcterms:modified>
</cp:coreProperties>
</file>